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73" r:id="rId3"/>
    <p:sldId id="271" r:id="rId4"/>
    <p:sldId id="334" r:id="rId5"/>
    <p:sldId id="270" r:id="rId6"/>
    <p:sldId id="301" r:id="rId7"/>
    <p:sldId id="291" r:id="rId8"/>
    <p:sldId id="303" r:id="rId9"/>
    <p:sldId id="286" r:id="rId10"/>
    <p:sldId id="276" r:id="rId11"/>
    <p:sldId id="305" r:id="rId12"/>
    <p:sldId id="302" r:id="rId13"/>
    <p:sldId id="307" r:id="rId14"/>
    <p:sldId id="338" r:id="rId15"/>
    <p:sldId id="313" r:id="rId16"/>
    <p:sldId id="309" r:id="rId17"/>
    <p:sldId id="293" r:id="rId18"/>
    <p:sldId id="280" r:id="rId19"/>
    <p:sldId id="283" r:id="rId20"/>
    <p:sldId id="314" r:id="rId21"/>
    <p:sldId id="310" r:id="rId22"/>
    <p:sldId id="282" r:id="rId23"/>
    <p:sldId id="315" r:id="rId24"/>
    <p:sldId id="311" r:id="rId25"/>
    <p:sldId id="322" r:id="rId26"/>
    <p:sldId id="333" r:id="rId27"/>
    <p:sldId id="312" r:id="rId28"/>
    <p:sldId id="320" r:id="rId29"/>
    <p:sldId id="327" r:id="rId30"/>
    <p:sldId id="328" r:id="rId31"/>
    <p:sldId id="337" r:id="rId32"/>
    <p:sldId id="332" r:id="rId33"/>
    <p:sldId id="329" r:id="rId34"/>
    <p:sldId id="326" r:id="rId35"/>
    <p:sldId id="335" r:id="rId36"/>
    <p:sldId id="323" r:id="rId37"/>
  </p:sldIdLst>
  <p:sldSz cx="18288000" cy="10287000"/>
  <p:notesSz cx="6858000" cy="9144000"/>
  <p:embeddedFontLst>
    <p:embeddedFont>
      <p:font typeface="Cooper Hewitt" panose="020B0604020202020204" charset="0"/>
      <p:regular r:id="rId39"/>
    </p:embeddedFont>
    <p:embeddedFont>
      <p:font typeface="Cooper Hewitt Bold" panose="020B0604020202020204" charset="0"/>
      <p:regular r:id="rId40"/>
    </p:embeddedFont>
    <p:embeddedFont>
      <p:font typeface="DM Sans" pitchFamily="2" charset="0"/>
      <p:regular r:id="rId41"/>
      <p:bold r:id="rId42"/>
      <p:italic r:id="rId43"/>
      <p:boldItalic r:id="rId44"/>
    </p:embeddedFont>
    <p:embeddedFont>
      <p:font typeface="DM Sans Bold"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6199" autoAdjust="0"/>
  </p:normalViewPr>
  <p:slideViewPr>
    <p:cSldViewPr>
      <p:cViewPr varScale="1">
        <p:scale>
          <a:sx n="59" d="100"/>
          <a:sy n="59" d="100"/>
        </p:scale>
        <p:origin x="1434" y="2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9606E-8F8C-46E6-B4A5-E9D4FDF0A30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E4DD2DCE-6ADE-42A0-8A00-C6F3F365A26B}">
      <dgm:prSet phldrT="[Text]"/>
      <dgm:spPr>
        <a:solidFill>
          <a:schemeClr val="accent6">
            <a:lumMod val="20000"/>
            <a:lumOff val="80000"/>
          </a:schemeClr>
        </a:solidFill>
      </dgm:spPr>
      <dgm:t>
        <a:bodyPr/>
        <a:lstStyle/>
        <a:p>
          <a:r>
            <a:rPr lang="de-DE" dirty="0">
              <a:solidFill>
                <a:schemeClr val="tx1"/>
              </a:solidFill>
            </a:rPr>
            <a:t>OSINT</a:t>
          </a:r>
        </a:p>
      </dgm:t>
    </dgm:pt>
    <dgm:pt modelId="{DD953020-148C-4CC3-BC67-71AAF0BC95CE}" type="parTrans" cxnId="{16B9EE9A-E111-4D9E-9CD9-D1F766F9D8D8}">
      <dgm:prSet/>
      <dgm:spPr/>
      <dgm:t>
        <a:bodyPr/>
        <a:lstStyle/>
        <a:p>
          <a:endParaRPr lang="de-DE"/>
        </a:p>
      </dgm:t>
    </dgm:pt>
    <dgm:pt modelId="{95E61F59-8332-43EC-97E6-9194DD0F6BA5}" type="sibTrans" cxnId="{16B9EE9A-E111-4D9E-9CD9-D1F766F9D8D8}">
      <dgm:prSet/>
      <dgm:spPr/>
      <dgm:t>
        <a:bodyPr/>
        <a:lstStyle/>
        <a:p>
          <a:endParaRPr lang="de-DE"/>
        </a:p>
      </dgm:t>
    </dgm:pt>
    <dgm:pt modelId="{46C02386-F1CA-434D-A82F-93433FD3D345}">
      <dgm:prSet phldrT="[Text]"/>
      <dgm:spPr>
        <a:solidFill>
          <a:schemeClr val="accent6">
            <a:lumMod val="20000"/>
            <a:lumOff val="80000"/>
          </a:schemeClr>
        </a:solidFill>
      </dgm:spPr>
      <dgm:t>
        <a:bodyPr/>
        <a:lstStyle/>
        <a:p>
          <a:r>
            <a:rPr lang="en-US" dirty="0">
              <a:solidFill>
                <a:schemeClr val="tx1"/>
              </a:solidFill>
            </a:rPr>
            <a:t>Prime Minister</a:t>
          </a:r>
          <a:endParaRPr lang="en-BS" dirty="0">
            <a:solidFill>
              <a:schemeClr val="tx1"/>
            </a:solidFill>
          </a:endParaRPr>
        </a:p>
      </dgm:t>
    </dgm:pt>
    <dgm:pt modelId="{62787198-15BC-4CDA-AE6F-9BF5EDA1802F}" type="parTrans" cxnId="{03054909-0353-41E4-922D-6B264DB6DE5B}">
      <dgm:prSet/>
      <dgm:spPr/>
      <dgm:t>
        <a:bodyPr/>
        <a:lstStyle/>
        <a:p>
          <a:endParaRPr lang="en-US"/>
        </a:p>
      </dgm:t>
    </dgm:pt>
    <dgm:pt modelId="{7DDDC6FD-AF16-4A53-B819-656C79F3932E}" type="sibTrans" cxnId="{03054909-0353-41E4-922D-6B264DB6DE5B}">
      <dgm:prSet/>
      <dgm:spPr/>
      <dgm:t>
        <a:bodyPr/>
        <a:lstStyle/>
        <a:p>
          <a:endParaRPr lang="en-US"/>
        </a:p>
      </dgm:t>
    </dgm:pt>
    <dgm:pt modelId="{55850409-4DE0-454C-A21C-B1F663681D7A}" type="pres">
      <dgm:prSet presAssocID="{7759606E-8F8C-46E6-B4A5-E9D4FDF0A303}" presName="Name0" presStyleCnt="0">
        <dgm:presLayoutVars>
          <dgm:chMax val="7"/>
          <dgm:chPref val="7"/>
          <dgm:dir/>
        </dgm:presLayoutVars>
      </dgm:prSet>
      <dgm:spPr/>
    </dgm:pt>
    <dgm:pt modelId="{8E6B8565-0C85-42A9-9335-A8077DD5C6AA}" type="pres">
      <dgm:prSet presAssocID="{7759606E-8F8C-46E6-B4A5-E9D4FDF0A303}" presName="Name1" presStyleCnt="0"/>
      <dgm:spPr/>
    </dgm:pt>
    <dgm:pt modelId="{B9E3A042-9F5D-48AF-997C-8315DAD36198}" type="pres">
      <dgm:prSet presAssocID="{7759606E-8F8C-46E6-B4A5-E9D4FDF0A303}" presName="cycle" presStyleCnt="0"/>
      <dgm:spPr/>
    </dgm:pt>
    <dgm:pt modelId="{FB24CC59-8232-4E9A-BAB1-D60D51A29459}" type="pres">
      <dgm:prSet presAssocID="{7759606E-8F8C-46E6-B4A5-E9D4FDF0A303}" presName="srcNode" presStyleLbl="node1" presStyleIdx="0" presStyleCnt="2"/>
      <dgm:spPr/>
    </dgm:pt>
    <dgm:pt modelId="{FC97BD6D-CD99-4821-80ED-782211115F1A}" type="pres">
      <dgm:prSet presAssocID="{7759606E-8F8C-46E6-B4A5-E9D4FDF0A303}" presName="conn" presStyleLbl="parChTrans1D2" presStyleIdx="0" presStyleCnt="1"/>
      <dgm:spPr/>
    </dgm:pt>
    <dgm:pt modelId="{29E6EA9F-4111-4090-BC7A-02D89083AA83}" type="pres">
      <dgm:prSet presAssocID="{7759606E-8F8C-46E6-B4A5-E9D4FDF0A303}" presName="extraNode" presStyleLbl="node1" presStyleIdx="0" presStyleCnt="2"/>
      <dgm:spPr/>
    </dgm:pt>
    <dgm:pt modelId="{A4208F82-C493-4577-B79D-AF15C3CCDFB0}" type="pres">
      <dgm:prSet presAssocID="{7759606E-8F8C-46E6-B4A5-E9D4FDF0A303}" presName="dstNode" presStyleLbl="node1" presStyleIdx="0" presStyleCnt="2"/>
      <dgm:spPr/>
    </dgm:pt>
    <dgm:pt modelId="{F0B29C53-122E-4A18-AF50-18967326F7A7}" type="pres">
      <dgm:prSet presAssocID="{E4DD2DCE-6ADE-42A0-8A00-C6F3F365A26B}" presName="text_1" presStyleLbl="node1" presStyleIdx="0" presStyleCnt="2">
        <dgm:presLayoutVars>
          <dgm:bulletEnabled val="1"/>
        </dgm:presLayoutVars>
      </dgm:prSet>
      <dgm:spPr/>
    </dgm:pt>
    <dgm:pt modelId="{5DDD9621-F94A-400A-AEEF-5E415336D924}" type="pres">
      <dgm:prSet presAssocID="{E4DD2DCE-6ADE-42A0-8A00-C6F3F365A26B}" presName="accent_1" presStyleCnt="0"/>
      <dgm:spPr/>
    </dgm:pt>
    <dgm:pt modelId="{A839D322-B1CB-4685-8BE1-D7C4CBA1DED5}" type="pres">
      <dgm:prSet presAssocID="{E4DD2DCE-6ADE-42A0-8A00-C6F3F365A26B}" presName="accentRepeatNode" presStyleLbl="solidFgAcc1" presStyleIdx="0" presStyleCnt="2"/>
      <dgm:spPr>
        <a:solidFill>
          <a:schemeClr val="accent6">
            <a:lumMod val="40000"/>
            <a:lumOff val="60000"/>
          </a:schemeClr>
        </a:solidFill>
        <a:ln>
          <a:solidFill>
            <a:schemeClr val="accent6">
              <a:lumMod val="50000"/>
            </a:schemeClr>
          </a:solidFill>
        </a:ln>
      </dgm:spPr>
    </dgm:pt>
    <dgm:pt modelId="{7F3312BA-69D3-442F-B82A-B05F70439E2B}" type="pres">
      <dgm:prSet presAssocID="{46C02386-F1CA-434D-A82F-93433FD3D345}" presName="text_2" presStyleLbl="node1" presStyleIdx="1" presStyleCnt="2">
        <dgm:presLayoutVars>
          <dgm:bulletEnabled val="1"/>
        </dgm:presLayoutVars>
      </dgm:prSet>
      <dgm:spPr/>
    </dgm:pt>
    <dgm:pt modelId="{2EE8ADB2-DBF1-4560-934B-2321B71E4618}" type="pres">
      <dgm:prSet presAssocID="{46C02386-F1CA-434D-A82F-93433FD3D345}" presName="accent_2" presStyleCnt="0"/>
      <dgm:spPr/>
    </dgm:pt>
    <dgm:pt modelId="{B45A13D0-BCAB-4182-B0B2-95E4541F1250}" type="pres">
      <dgm:prSet presAssocID="{46C02386-F1CA-434D-A82F-93433FD3D345}" presName="accentRepeatNode" presStyleLbl="solidFgAcc1" presStyleIdx="1" presStyleCnt="2"/>
      <dgm:spPr>
        <a:solidFill>
          <a:schemeClr val="accent6">
            <a:lumMod val="40000"/>
            <a:lumOff val="60000"/>
          </a:schemeClr>
        </a:solidFill>
        <a:ln>
          <a:solidFill>
            <a:schemeClr val="accent6">
              <a:lumMod val="50000"/>
            </a:schemeClr>
          </a:solidFill>
        </a:ln>
      </dgm:spPr>
    </dgm:pt>
  </dgm:ptLst>
  <dgm:cxnLst>
    <dgm:cxn modelId="{03054909-0353-41E4-922D-6B264DB6DE5B}" srcId="{7759606E-8F8C-46E6-B4A5-E9D4FDF0A303}" destId="{46C02386-F1CA-434D-A82F-93433FD3D345}" srcOrd="1" destOrd="0" parTransId="{62787198-15BC-4CDA-AE6F-9BF5EDA1802F}" sibTransId="{7DDDC6FD-AF16-4A53-B819-656C79F3932E}"/>
    <dgm:cxn modelId="{C064C653-D523-4B73-B549-40A570A7606B}" type="presOf" srcId="{46C02386-F1CA-434D-A82F-93433FD3D345}" destId="{7F3312BA-69D3-442F-B82A-B05F70439E2B}" srcOrd="0" destOrd="0" presId="urn:microsoft.com/office/officeart/2008/layout/VerticalCurvedList"/>
    <dgm:cxn modelId="{9732017D-71CA-44DB-A6F3-55EC042D1CD8}" type="presOf" srcId="{7759606E-8F8C-46E6-B4A5-E9D4FDF0A303}" destId="{55850409-4DE0-454C-A21C-B1F663681D7A}" srcOrd="0" destOrd="0" presId="urn:microsoft.com/office/officeart/2008/layout/VerticalCurvedList"/>
    <dgm:cxn modelId="{16B9EE9A-E111-4D9E-9CD9-D1F766F9D8D8}" srcId="{7759606E-8F8C-46E6-B4A5-E9D4FDF0A303}" destId="{E4DD2DCE-6ADE-42A0-8A00-C6F3F365A26B}" srcOrd="0" destOrd="0" parTransId="{DD953020-148C-4CC3-BC67-71AAF0BC95CE}" sibTransId="{95E61F59-8332-43EC-97E6-9194DD0F6BA5}"/>
    <dgm:cxn modelId="{288A80B8-99B6-4D71-A975-FE4C7AACB279}" type="presOf" srcId="{E4DD2DCE-6ADE-42A0-8A00-C6F3F365A26B}" destId="{F0B29C53-122E-4A18-AF50-18967326F7A7}" srcOrd="0" destOrd="0" presId="urn:microsoft.com/office/officeart/2008/layout/VerticalCurvedList"/>
    <dgm:cxn modelId="{3F4250DD-C633-4BA2-A64B-EF59FB6933AF}" type="presOf" srcId="{95E61F59-8332-43EC-97E6-9194DD0F6BA5}" destId="{FC97BD6D-CD99-4821-80ED-782211115F1A}" srcOrd="0" destOrd="0" presId="urn:microsoft.com/office/officeart/2008/layout/VerticalCurvedList"/>
    <dgm:cxn modelId="{8230AFCF-8038-4B0A-9AD5-191B05E4B705}" type="presParOf" srcId="{55850409-4DE0-454C-A21C-B1F663681D7A}" destId="{8E6B8565-0C85-42A9-9335-A8077DD5C6AA}" srcOrd="0" destOrd="0" presId="urn:microsoft.com/office/officeart/2008/layout/VerticalCurvedList"/>
    <dgm:cxn modelId="{2F984471-F7C7-4B69-AAE9-E895C6815C05}" type="presParOf" srcId="{8E6B8565-0C85-42A9-9335-A8077DD5C6AA}" destId="{B9E3A042-9F5D-48AF-997C-8315DAD36198}" srcOrd="0" destOrd="0" presId="urn:microsoft.com/office/officeart/2008/layout/VerticalCurvedList"/>
    <dgm:cxn modelId="{D3ABBE97-CAFD-4785-90C7-3F68944F1C64}" type="presParOf" srcId="{B9E3A042-9F5D-48AF-997C-8315DAD36198}" destId="{FB24CC59-8232-4E9A-BAB1-D60D51A29459}" srcOrd="0" destOrd="0" presId="urn:microsoft.com/office/officeart/2008/layout/VerticalCurvedList"/>
    <dgm:cxn modelId="{A79196C2-D204-4609-8824-1BBD901008E7}" type="presParOf" srcId="{B9E3A042-9F5D-48AF-997C-8315DAD36198}" destId="{FC97BD6D-CD99-4821-80ED-782211115F1A}" srcOrd="1" destOrd="0" presId="urn:microsoft.com/office/officeart/2008/layout/VerticalCurvedList"/>
    <dgm:cxn modelId="{CC8EB40E-3396-42AD-9138-846EC5C54EA8}" type="presParOf" srcId="{B9E3A042-9F5D-48AF-997C-8315DAD36198}" destId="{29E6EA9F-4111-4090-BC7A-02D89083AA83}" srcOrd="2" destOrd="0" presId="urn:microsoft.com/office/officeart/2008/layout/VerticalCurvedList"/>
    <dgm:cxn modelId="{2F8BD978-AF78-4EF0-AC06-232B51E45BF7}" type="presParOf" srcId="{B9E3A042-9F5D-48AF-997C-8315DAD36198}" destId="{A4208F82-C493-4577-B79D-AF15C3CCDFB0}" srcOrd="3" destOrd="0" presId="urn:microsoft.com/office/officeart/2008/layout/VerticalCurvedList"/>
    <dgm:cxn modelId="{88971A8B-D1C4-43A9-BB69-DA42E4F60E1F}" type="presParOf" srcId="{8E6B8565-0C85-42A9-9335-A8077DD5C6AA}" destId="{F0B29C53-122E-4A18-AF50-18967326F7A7}" srcOrd="1" destOrd="0" presId="urn:microsoft.com/office/officeart/2008/layout/VerticalCurvedList"/>
    <dgm:cxn modelId="{99D685F3-2EB9-4FE5-92B8-80003BD7EADB}" type="presParOf" srcId="{8E6B8565-0C85-42A9-9335-A8077DD5C6AA}" destId="{5DDD9621-F94A-400A-AEEF-5E415336D924}" srcOrd="2" destOrd="0" presId="urn:microsoft.com/office/officeart/2008/layout/VerticalCurvedList"/>
    <dgm:cxn modelId="{56B4C117-7C5B-4729-85BA-A5ED8ACA504B}" type="presParOf" srcId="{5DDD9621-F94A-400A-AEEF-5E415336D924}" destId="{A839D322-B1CB-4685-8BE1-D7C4CBA1DED5}" srcOrd="0" destOrd="0" presId="urn:microsoft.com/office/officeart/2008/layout/VerticalCurvedList"/>
    <dgm:cxn modelId="{BE63CC37-735E-4804-979D-D9705313D35F}" type="presParOf" srcId="{8E6B8565-0C85-42A9-9335-A8077DD5C6AA}" destId="{7F3312BA-69D3-442F-B82A-B05F70439E2B}" srcOrd="3" destOrd="0" presId="urn:microsoft.com/office/officeart/2008/layout/VerticalCurvedList"/>
    <dgm:cxn modelId="{9D6EA9D4-88FD-43B3-A70F-89A3190D72FE}" type="presParOf" srcId="{8E6B8565-0C85-42A9-9335-A8077DD5C6AA}" destId="{2EE8ADB2-DBF1-4560-934B-2321B71E4618}" srcOrd="4" destOrd="0" presId="urn:microsoft.com/office/officeart/2008/layout/VerticalCurvedList"/>
    <dgm:cxn modelId="{BCC0031B-CEF1-448F-9BCC-E42D754AA23B}" type="presParOf" srcId="{2EE8ADB2-DBF1-4560-934B-2321B71E4618}" destId="{B45A13D0-BCAB-4182-B0B2-95E4541F1250}"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50DD225-576D-4055-B617-B5C5C5CDE93C}" type="doc">
      <dgm:prSet loTypeId="urn:microsoft.com/office/officeart/2005/8/layout/hProcess11" loCatId="process" qsTypeId="urn:microsoft.com/office/officeart/2005/8/quickstyle/simple1" qsCatId="simple" csTypeId="urn:microsoft.com/office/officeart/2005/8/colors/accent1_2" csCatId="accent1" phldr="1"/>
      <dgm:spPr/>
    </dgm:pt>
    <dgm:pt modelId="{A521D952-C80F-4E73-887C-D1CF27B45135}">
      <dgm:prSet phldrT="[Text]" custT="1"/>
      <dgm:spPr/>
      <dgm:t>
        <a:bodyPr anchor="t"/>
        <a:lstStyle/>
        <a:p>
          <a:pPr algn="ctr"/>
          <a:r>
            <a:rPr lang="en-US" sz="1800" b="1" dirty="0"/>
            <a:t>Jan/2020</a:t>
          </a:r>
        </a:p>
        <a:p>
          <a:pPr algn="ctr"/>
          <a:endParaRPr lang="en-US" sz="800" dirty="0"/>
        </a:p>
        <a:p>
          <a:pPr algn="ctr"/>
          <a:r>
            <a:rPr lang="en-US" sz="1800" dirty="0"/>
            <a:t>LM lost election for PSD president</a:t>
          </a:r>
          <a:endParaRPr lang="en-BS" sz="1800" dirty="0"/>
        </a:p>
      </dgm:t>
    </dgm:pt>
    <dgm:pt modelId="{1712DA52-FC50-4569-AD40-8499E8228FFD}" type="parTrans" cxnId="{FD49D7CD-0DBA-4335-8D16-9E379F216D81}">
      <dgm:prSet/>
      <dgm:spPr/>
      <dgm:t>
        <a:bodyPr/>
        <a:lstStyle/>
        <a:p>
          <a:endParaRPr lang="en-BS"/>
        </a:p>
      </dgm:t>
    </dgm:pt>
    <dgm:pt modelId="{CB26BCF0-89E1-4CBB-A244-ED5B8494D0FF}" type="sibTrans" cxnId="{FD49D7CD-0DBA-4335-8D16-9E379F216D81}">
      <dgm:prSet/>
      <dgm:spPr/>
      <dgm:t>
        <a:bodyPr/>
        <a:lstStyle/>
        <a:p>
          <a:endParaRPr lang="en-BS"/>
        </a:p>
      </dgm:t>
    </dgm:pt>
    <dgm:pt modelId="{D0A4CC1D-BAD4-407E-8241-292B2C5076AA}">
      <dgm:prSet phldrT="[Text]" custT="1"/>
      <dgm:spPr/>
      <dgm:t>
        <a:bodyPr anchor="t"/>
        <a:lstStyle/>
        <a:p>
          <a:pPr algn="ctr"/>
          <a:r>
            <a:rPr lang="en-US" sz="1800" b="1" dirty="0"/>
            <a:t>Mar/2025</a:t>
          </a:r>
        </a:p>
        <a:p>
          <a:pPr algn="ctr"/>
          <a:endParaRPr lang="en-US" sz="800" b="0" dirty="0"/>
        </a:p>
        <a:p>
          <a:pPr algn="ctr"/>
          <a:r>
            <a:rPr lang="en-US" sz="1800" b="0" dirty="0"/>
            <a:t>Carla resigns from </a:t>
          </a:r>
        </a:p>
        <a:p>
          <a:pPr algn="ctr"/>
          <a:r>
            <a:rPr lang="en-US" sz="1800" b="0" dirty="0"/>
            <a:t>SPINUNVIVA management</a:t>
          </a:r>
          <a:endParaRPr lang="en-BS" sz="1800" b="0" dirty="0"/>
        </a:p>
        <a:p>
          <a:pPr algn="ctr"/>
          <a:endParaRPr lang="en-BS" sz="1800" b="0" dirty="0"/>
        </a:p>
      </dgm:t>
    </dgm:pt>
    <dgm:pt modelId="{55B525F0-F74D-4A44-BC21-D69C5E83772B}" type="parTrans" cxnId="{F80E6645-83AB-4C20-9D0C-84AB8FD52361}">
      <dgm:prSet/>
      <dgm:spPr/>
      <dgm:t>
        <a:bodyPr/>
        <a:lstStyle/>
        <a:p>
          <a:endParaRPr lang="en-BS"/>
        </a:p>
      </dgm:t>
    </dgm:pt>
    <dgm:pt modelId="{09E76C5A-0DED-418F-88D5-83FEB4378867}" type="sibTrans" cxnId="{F80E6645-83AB-4C20-9D0C-84AB8FD52361}">
      <dgm:prSet/>
      <dgm:spPr/>
      <dgm:t>
        <a:bodyPr/>
        <a:lstStyle/>
        <a:p>
          <a:endParaRPr lang="en-BS"/>
        </a:p>
      </dgm:t>
    </dgm:pt>
    <dgm:pt modelId="{DE33302E-C04E-4927-A033-05CAE191FAB7}">
      <dgm:prSet phldrT="[Text]" custT="1"/>
      <dgm:spPr/>
      <dgm:t>
        <a:bodyPr anchor="t"/>
        <a:lstStyle/>
        <a:p>
          <a:pPr algn="ctr"/>
          <a:r>
            <a:rPr lang="en-US" sz="1800" b="1" dirty="0"/>
            <a:t>Mar/2022</a:t>
          </a:r>
        </a:p>
        <a:p>
          <a:pPr algn="ctr"/>
          <a:endParaRPr lang="en-US" sz="800" dirty="0"/>
        </a:p>
        <a:p>
          <a:pPr algn="ctr"/>
          <a:r>
            <a:rPr lang="en-US" sz="1800" dirty="0"/>
            <a:t>Son Hugo added as SPINUMVIVA manager</a:t>
          </a:r>
          <a:endParaRPr lang="en-BS" sz="1800" dirty="0"/>
        </a:p>
      </dgm:t>
    </dgm:pt>
    <dgm:pt modelId="{E516797A-1895-462F-8EAF-26A95386C225}" type="parTrans" cxnId="{235CBD8B-A318-468F-9655-677E8FA0D3FE}">
      <dgm:prSet/>
      <dgm:spPr/>
      <dgm:t>
        <a:bodyPr/>
        <a:lstStyle/>
        <a:p>
          <a:endParaRPr lang="en-BS"/>
        </a:p>
      </dgm:t>
    </dgm:pt>
    <dgm:pt modelId="{22DB81B1-32B8-4B2E-80CA-0AB8795FB65B}" type="sibTrans" cxnId="{235CBD8B-A318-468F-9655-677E8FA0D3FE}">
      <dgm:prSet/>
      <dgm:spPr/>
      <dgm:t>
        <a:bodyPr/>
        <a:lstStyle/>
        <a:p>
          <a:endParaRPr lang="en-BS"/>
        </a:p>
      </dgm:t>
    </dgm:pt>
    <dgm:pt modelId="{D81EA252-5466-47F8-B875-3F675FCF9588}">
      <dgm:prSet phldrT="[Text]" custT="1"/>
      <dgm:spPr/>
      <dgm:t>
        <a:bodyPr anchor="t"/>
        <a:lstStyle/>
        <a:p>
          <a:pPr algn="ctr"/>
          <a:r>
            <a:rPr lang="en-US" sz="1800" b="1" dirty="0"/>
            <a:t>Jul/2022</a:t>
          </a:r>
        </a:p>
        <a:p>
          <a:pPr algn="ctr"/>
          <a:endParaRPr lang="en-US" sz="800" dirty="0"/>
        </a:p>
        <a:p>
          <a:pPr algn="ctr"/>
          <a:r>
            <a:rPr lang="en-US" sz="1800" dirty="0"/>
            <a:t>LM becomes PSD president</a:t>
          </a:r>
          <a:endParaRPr lang="en-BS" sz="1800" dirty="0"/>
        </a:p>
      </dgm:t>
    </dgm:pt>
    <dgm:pt modelId="{B600A286-F1D5-4BBE-AF78-5BA07CCBE1BA}" type="parTrans" cxnId="{D8AF5007-0298-4DE4-B0C7-B297B45D6683}">
      <dgm:prSet/>
      <dgm:spPr/>
      <dgm:t>
        <a:bodyPr/>
        <a:lstStyle/>
        <a:p>
          <a:endParaRPr lang="en-BS"/>
        </a:p>
      </dgm:t>
    </dgm:pt>
    <dgm:pt modelId="{2E09A448-6049-4A38-866B-8BA43E571529}" type="sibTrans" cxnId="{D8AF5007-0298-4DE4-B0C7-B297B45D6683}">
      <dgm:prSet/>
      <dgm:spPr/>
      <dgm:t>
        <a:bodyPr/>
        <a:lstStyle/>
        <a:p>
          <a:endParaRPr lang="en-BS"/>
        </a:p>
      </dgm:t>
    </dgm:pt>
    <dgm:pt modelId="{70756A7B-08BE-4787-BD05-45DEB6837AF6}">
      <dgm:prSet phldrT="[Text]" custT="1"/>
      <dgm:spPr/>
      <dgm:t>
        <a:bodyPr anchor="t"/>
        <a:lstStyle/>
        <a:p>
          <a:pPr algn="ctr"/>
          <a:r>
            <a:rPr lang="en-US" sz="1800" b="1" dirty="0"/>
            <a:t>Set/2022</a:t>
          </a:r>
        </a:p>
        <a:p>
          <a:pPr algn="ctr"/>
          <a:endParaRPr lang="en-US" sz="800" dirty="0"/>
        </a:p>
        <a:p>
          <a:pPr algn="ctr"/>
          <a:r>
            <a:rPr lang="en-US" sz="1800" dirty="0"/>
            <a:t>LM resigns from </a:t>
          </a:r>
        </a:p>
        <a:p>
          <a:pPr algn="ctr"/>
          <a:r>
            <a:rPr lang="en-US" sz="1800" dirty="0"/>
            <a:t>SPINUNVIVA management</a:t>
          </a:r>
          <a:endParaRPr lang="en-BS" sz="1800" dirty="0"/>
        </a:p>
      </dgm:t>
    </dgm:pt>
    <dgm:pt modelId="{70434B86-AF88-49CC-8AD0-DDCA7D0BF381}" type="parTrans" cxnId="{613F1D4E-E053-41A3-9AA9-7B4152CE29BA}">
      <dgm:prSet/>
      <dgm:spPr/>
      <dgm:t>
        <a:bodyPr/>
        <a:lstStyle/>
        <a:p>
          <a:endParaRPr lang="en-BS"/>
        </a:p>
      </dgm:t>
    </dgm:pt>
    <dgm:pt modelId="{E3E2C30F-E588-4761-8E0F-59FC2AF2C7F5}" type="sibTrans" cxnId="{613F1D4E-E053-41A3-9AA9-7B4152CE29BA}">
      <dgm:prSet/>
      <dgm:spPr/>
      <dgm:t>
        <a:bodyPr/>
        <a:lstStyle/>
        <a:p>
          <a:endParaRPr lang="en-BS"/>
        </a:p>
      </dgm:t>
    </dgm:pt>
    <dgm:pt modelId="{5FDFD7EB-5CA9-414E-B6FA-563D310EEB68}">
      <dgm:prSet phldrT="[Text]" custT="1"/>
      <dgm:spPr/>
      <dgm:t>
        <a:bodyPr anchor="t"/>
        <a:lstStyle/>
        <a:p>
          <a:pPr algn="ctr"/>
          <a:r>
            <a:rPr lang="en-US" sz="1800" b="1" dirty="0"/>
            <a:t>Jun/2023</a:t>
          </a:r>
          <a:endParaRPr lang="en-US" sz="1800" dirty="0"/>
        </a:p>
        <a:p>
          <a:pPr algn="ctr"/>
          <a:endParaRPr lang="en-US" sz="800" dirty="0"/>
        </a:p>
        <a:p>
          <a:pPr algn="ctr"/>
          <a:r>
            <a:rPr lang="en-US" sz="1800" dirty="0"/>
            <a:t>Son Diogo added as SPINUMVIVA manager</a:t>
          </a:r>
          <a:endParaRPr lang="en-BS" sz="1800" dirty="0"/>
        </a:p>
      </dgm:t>
    </dgm:pt>
    <dgm:pt modelId="{B8D1C48C-14C0-4D8B-8848-4DA9FABD8E89}" type="parTrans" cxnId="{3CCF7630-DA02-4405-B1D3-80A042BF70A1}">
      <dgm:prSet/>
      <dgm:spPr/>
      <dgm:t>
        <a:bodyPr/>
        <a:lstStyle/>
        <a:p>
          <a:endParaRPr lang="en-BS"/>
        </a:p>
      </dgm:t>
    </dgm:pt>
    <dgm:pt modelId="{2286CBF8-198C-4A26-880C-19574FA68059}" type="sibTrans" cxnId="{3CCF7630-DA02-4405-B1D3-80A042BF70A1}">
      <dgm:prSet/>
      <dgm:spPr/>
      <dgm:t>
        <a:bodyPr/>
        <a:lstStyle/>
        <a:p>
          <a:endParaRPr lang="en-BS"/>
        </a:p>
      </dgm:t>
    </dgm:pt>
    <dgm:pt modelId="{BD527775-64F3-4FB1-9F07-50B85007DAE5}">
      <dgm:prSet phldrT="[Text]" custT="1"/>
      <dgm:spPr/>
      <dgm:t>
        <a:bodyPr anchor="t"/>
        <a:lstStyle/>
        <a:p>
          <a:pPr algn="ctr"/>
          <a:r>
            <a:rPr lang="en-US" sz="1800" b="1" dirty="0"/>
            <a:t>Nov/2023</a:t>
          </a:r>
        </a:p>
        <a:p>
          <a:pPr algn="ctr"/>
          <a:endParaRPr lang="en-US" sz="800" dirty="0"/>
        </a:p>
        <a:p>
          <a:pPr algn="ctr"/>
          <a:r>
            <a:rPr lang="en-US" sz="1800" dirty="0"/>
            <a:t>António Costa resigns as PM</a:t>
          </a:r>
        </a:p>
      </dgm:t>
    </dgm:pt>
    <dgm:pt modelId="{B47145BF-E620-4F71-816B-DA15BD3BA79E}" type="parTrans" cxnId="{E5E1B54B-CADA-4686-A46E-012E3F544319}">
      <dgm:prSet/>
      <dgm:spPr/>
      <dgm:t>
        <a:bodyPr/>
        <a:lstStyle/>
        <a:p>
          <a:endParaRPr lang="en-BS"/>
        </a:p>
      </dgm:t>
    </dgm:pt>
    <dgm:pt modelId="{AE83F2CA-FEB0-4F81-8F13-DC3358A8EC57}" type="sibTrans" cxnId="{E5E1B54B-CADA-4686-A46E-012E3F544319}">
      <dgm:prSet/>
      <dgm:spPr/>
      <dgm:t>
        <a:bodyPr/>
        <a:lstStyle/>
        <a:p>
          <a:endParaRPr lang="en-BS"/>
        </a:p>
      </dgm:t>
    </dgm:pt>
    <dgm:pt modelId="{90D9DDAA-F878-46F2-97D8-8F277DAB58CF}">
      <dgm:prSet phldrT="[Text]" custT="1"/>
      <dgm:spPr/>
      <dgm:t>
        <a:bodyPr anchor="t"/>
        <a:lstStyle/>
        <a:p>
          <a:pPr algn="ctr"/>
          <a:r>
            <a:rPr lang="en-US" sz="1800" b="1" dirty="0"/>
            <a:t>Apr/2024</a:t>
          </a:r>
        </a:p>
        <a:p>
          <a:pPr algn="ctr"/>
          <a:endParaRPr lang="en-US" sz="800" b="0" dirty="0"/>
        </a:p>
        <a:p>
          <a:pPr algn="ctr"/>
          <a:r>
            <a:rPr lang="en-US" sz="1800" b="0" dirty="0"/>
            <a:t>LM Prime Minister</a:t>
          </a:r>
          <a:endParaRPr lang="en-BS" sz="1800" b="0" dirty="0"/>
        </a:p>
      </dgm:t>
    </dgm:pt>
    <dgm:pt modelId="{2DAE3C37-428D-4246-9ED1-374BBFA16713}" type="parTrans" cxnId="{428D6B56-3629-49D3-A961-5910D561BB34}">
      <dgm:prSet/>
      <dgm:spPr/>
      <dgm:t>
        <a:bodyPr/>
        <a:lstStyle/>
        <a:p>
          <a:endParaRPr lang="en-BS"/>
        </a:p>
      </dgm:t>
    </dgm:pt>
    <dgm:pt modelId="{C55CF7DE-1407-4B9B-8F6A-6C1035CAAE6D}" type="sibTrans" cxnId="{428D6B56-3629-49D3-A961-5910D561BB34}">
      <dgm:prSet/>
      <dgm:spPr/>
      <dgm:t>
        <a:bodyPr/>
        <a:lstStyle/>
        <a:p>
          <a:endParaRPr lang="en-BS"/>
        </a:p>
      </dgm:t>
    </dgm:pt>
    <dgm:pt modelId="{177B60E3-9D52-4740-87CF-74CD4DFD8517}">
      <dgm:prSet phldrT="[Text]" custT="1"/>
      <dgm:spPr/>
      <dgm:t>
        <a:bodyPr anchor="t"/>
        <a:lstStyle/>
        <a:p>
          <a:pPr algn="ctr"/>
          <a:r>
            <a:rPr lang="en-US" sz="1800" b="1" dirty="0"/>
            <a:t>Jan/</a:t>
          </a:r>
          <a:r>
            <a:rPr lang="en-BS" sz="1800" b="1" dirty="0"/>
            <a:t>2021</a:t>
          </a:r>
          <a:endParaRPr lang="en-US" sz="1800" b="1" dirty="0"/>
        </a:p>
        <a:p>
          <a:pPr algn="ctr"/>
          <a:endParaRPr lang="en-US" sz="800" dirty="0"/>
        </a:p>
        <a:p>
          <a:pPr algn="ctr"/>
          <a:r>
            <a:rPr lang="en-US" sz="1800" dirty="0"/>
            <a:t>Register SPINUMVIVA with wife and sons</a:t>
          </a:r>
        </a:p>
        <a:p>
          <a:pPr algn="ctr"/>
          <a:r>
            <a:rPr lang="en-US" sz="1800" dirty="0"/>
            <a:t>LM and wife managers</a:t>
          </a:r>
        </a:p>
      </dgm:t>
    </dgm:pt>
    <dgm:pt modelId="{787921B2-850A-4CA3-B82B-01E29609F579}" type="parTrans" cxnId="{65D676D5-6898-48E7-950D-93AD1F35AC68}">
      <dgm:prSet/>
      <dgm:spPr/>
      <dgm:t>
        <a:bodyPr/>
        <a:lstStyle/>
        <a:p>
          <a:endParaRPr lang="en-BS"/>
        </a:p>
      </dgm:t>
    </dgm:pt>
    <dgm:pt modelId="{4FDCDC10-0C14-48F2-B641-0F1006220406}" type="sibTrans" cxnId="{65D676D5-6898-48E7-950D-93AD1F35AC68}">
      <dgm:prSet/>
      <dgm:spPr/>
      <dgm:t>
        <a:bodyPr/>
        <a:lstStyle/>
        <a:p>
          <a:endParaRPr lang="en-BS"/>
        </a:p>
      </dgm:t>
    </dgm:pt>
    <dgm:pt modelId="{85D72958-DF0F-4C37-8016-89E1E7ADE79D}">
      <dgm:prSet phldrT="[Text]" custT="1"/>
      <dgm:spPr/>
      <dgm:t>
        <a:bodyPr anchor="t"/>
        <a:lstStyle/>
        <a:p>
          <a:pPr algn="ctr"/>
          <a:r>
            <a:rPr lang="en-US" sz="1800" b="1" dirty="0"/>
            <a:t>Mar/2025</a:t>
          </a:r>
        </a:p>
        <a:p>
          <a:pPr algn="ctr"/>
          <a:endParaRPr lang="en-US" sz="800" b="0" dirty="0"/>
        </a:p>
        <a:p>
          <a:pPr algn="ctr"/>
          <a:r>
            <a:rPr lang="en-US" sz="1800" b="1" dirty="0"/>
            <a:t>Collapse of the government</a:t>
          </a:r>
          <a:endParaRPr lang="en-BS" sz="1800" b="1" dirty="0"/>
        </a:p>
      </dgm:t>
    </dgm:pt>
    <dgm:pt modelId="{3E89E642-A042-4525-A93A-E0A0FFD53332}" type="sibTrans" cxnId="{F1EFBB67-3B1A-451E-B3AA-AAFA7CB2C3BF}">
      <dgm:prSet/>
      <dgm:spPr/>
      <dgm:t>
        <a:bodyPr/>
        <a:lstStyle/>
        <a:p>
          <a:endParaRPr lang="en-BS"/>
        </a:p>
      </dgm:t>
    </dgm:pt>
    <dgm:pt modelId="{DEEEF0AE-F21C-4E62-A483-571F5ECB8AB2}" type="parTrans" cxnId="{F1EFBB67-3B1A-451E-B3AA-AAFA7CB2C3BF}">
      <dgm:prSet/>
      <dgm:spPr/>
      <dgm:t>
        <a:bodyPr/>
        <a:lstStyle/>
        <a:p>
          <a:endParaRPr lang="en-BS"/>
        </a:p>
      </dgm:t>
    </dgm:pt>
    <dgm:pt modelId="{4AE55C8B-3562-4BE0-A5CB-86EAFB3B20A5}" type="pres">
      <dgm:prSet presAssocID="{650DD225-576D-4055-B617-B5C5C5CDE93C}" presName="Name0" presStyleCnt="0">
        <dgm:presLayoutVars>
          <dgm:dir/>
          <dgm:resizeHandles val="exact"/>
        </dgm:presLayoutVars>
      </dgm:prSet>
      <dgm:spPr/>
    </dgm:pt>
    <dgm:pt modelId="{958EA12F-B087-41BA-9E6D-EAABC13752C6}" type="pres">
      <dgm:prSet presAssocID="{650DD225-576D-4055-B617-B5C5C5CDE93C}" presName="arrow" presStyleLbl="bgShp" presStyleIdx="0" presStyleCnt="1" custScaleY="58625" custLinFactNeighborY="-12223"/>
      <dgm:spPr/>
    </dgm:pt>
    <dgm:pt modelId="{AE774B0B-E179-4BF9-B073-14983DEE066C}" type="pres">
      <dgm:prSet presAssocID="{650DD225-576D-4055-B617-B5C5C5CDE93C}" presName="points" presStyleCnt="0"/>
      <dgm:spPr/>
    </dgm:pt>
    <dgm:pt modelId="{CB3CB4C3-3A7D-4772-BC42-CD6ABFBED957}" type="pres">
      <dgm:prSet presAssocID="{A521D952-C80F-4E73-887C-D1CF27B45135}" presName="compositeA" presStyleCnt="0"/>
      <dgm:spPr/>
    </dgm:pt>
    <dgm:pt modelId="{FDE17AE6-CC60-4BB1-AC74-BE7789595C56}" type="pres">
      <dgm:prSet presAssocID="{A521D952-C80F-4E73-887C-D1CF27B45135}" presName="textA" presStyleLbl="revTx" presStyleIdx="0" presStyleCnt="10" custLinFactNeighborX="-264">
        <dgm:presLayoutVars>
          <dgm:bulletEnabled val="1"/>
        </dgm:presLayoutVars>
      </dgm:prSet>
      <dgm:spPr/>
    </dgm:pt>
    <dgm:pt modelId="{75D7DA35-7683-4713-9268-2930488550B0}" type="pres">
      <dgm:prSet presAssocID="{A521D952-C80F-4E73-887C-D1CF27B45135}" presName="circleA" presStyleLbl="node1" presStyleIdx="0" presStyleCnt="10" custScaleX="41645" custScaleY="34401" custLinFactNeighborX="998" custLinFactNeighborY="-45138"/>
      <dgm:spPr/>
    </dgm:pt>
    <dgm:pt modelId="{E502A334-8D8D-4789-8E37-AF09007B9F57}" type="pres">
      <dgm:prSet presAssocID="{A521D952-C80F-4E73-887C-D1CF27B45135}" presName="spaceA" presStyleCnt="0"/>
      <dgm:spPr/>
    </dgm:pt>
    <dgm:pt modelId="{B20E8F21-72DE-4795-AF26-F52E9B40D45C}" type="pres">
      <dgm:prSet presAssocID="{CB26BCF0-89E1-4CBB-A244-ED5B8494D0FF}" presName="space" presStyleCnt="0"/>
      <dgm:spPr/>
    </dgm:pt>
    <dgm:pt modelId="{22E90E49-E8EE-4C8E-B93B-E4EFC34464DA}" type="pres">
      <dgm:prSet presAssocID="{177B60E3-9D52-4740-87CF-74CD4DFD8517}" presName="compositeB" presStyleCnt="0"/>
      <dgm:spPr/>
    </dgm:pt>
    <dgm:pt modelId="{F683FF2F-9AE4-4782-9A3A-2C982B47046B}" type="pres">
      <dgm:prSet presAssocID="{177B60E3-9D52-4740-87CF-74CD4DFD8517}" presName="textB" presStyleLbl="revTx" presStyleIdx="1" presStyleCnt="10">
        <dgm:presLayoutVars>
          <dgm:bulletEnabled val="1"/>
        </dgm:presLayoutVars>
      </dgm:prSet>
      <dgm:spPr/>
    </dgm:pt>
    <dgm:pt modelId="{A7183BE7-04E5-4222-984D-962A9CE7432C}" type="pres">
      <dgm:prSet presAssocID="{177B60E3-9D52-4740-87CF-74CD4DFD8517}" presName="circleB" presStyleLbl="node1" presStyleIdx="1" presStyleCnt="10" custScaleX="41645" custScaleY="34401" custLinFactNeighborX="998" custLinFactNeighborY="-45138"/>
      <dgm:spPr/>
    </dgm:pt>
    <dgm:pt modelId="{C8908CB8-FE95-4F13-9E98-DA039667C5C1}" type="pres">
      <dgm:prSet presAssocID="{177B60E3-9D52-4740-87CF-74CD4DFD8517}" presName="spaceB" presStyleCnt="0"/>
      <dgm:spPr/>
    </dgm:pt>
    <dgm:pt modelId="{36AECDDC-DDB7-4C8E-9C40-8889136CABE0}" type="pres">
      <dgm:prSet presAssocID="{4FDCDC10-0C14-48F2-B641-0F1006220406}" presName="space" presStyleCnt="0"/>
      <dgm:spPr/>
    </dgm:pt>
    <dgm:pt modelId="{C202C1AF-760A-437F-BDB0-0EF885B41DBD}" type="pres">
      <dgm:prSet presAssocID="{DE33302E-C04E-4927-A033-05CAE191FAB7}" presName="compositeA" presStyleCnt="0"/>
      <dgm:spPr/>
    </dgm:pt>
    <dgm:pt modelId="{B92A517B-C050-4A0D-9033-C996FF6D23C9}" type="pres">
      <dgm:prSet presAssocID="{DE33302E-C04E-4927-A033-05CAE191FAB7}" presName="textA" presStyleLbl="revTx" presStyleIdx="2" presStyleCnt="10">
        <dgm:presLayoutVars>
          <dgm:bulletEnabled val="1"/>
        </dgm:presLayoutVars>
      </dgm:prSet>
      <dgm:spPr/>
    </dgm:pt>
    <dgm:pt modelId="{9D73A3EE-0C01-450D-BC7D-5E398C0BB7AC}" type="pres">
      <dgm:prSet presAssocID="{DE33302E-C04E-4927-A033-05CAE191FAB7}" presName="circleA" presStyleLbl="node1" presStyleIdx="2" presStyleCnt="10" custScaleX="41645" custScaleY="34401" custLinFactNeighborX="998" custLinFactNeighborY="-45138"/>
      <dgm:spPr/>
    </dgm:pt>
    <dgm:pt modelId="{487A20E6-6D6A-4B86-A768-184544FEDB0B}" type="pres">
      <dgm:prSet presAssocID="{DE33302E-C04E-4927-A033-05CAE191FAB7}" presName="spaceA" presStyleCnt="0"/>
      <dgm:spPr/>
    </dgm:pt>
    <dgm:pt modelId="{14C092F4-BB95-4CC7-B5E1-EE41DBD7B08F}" type="pres">
      <dgm:prSet presAssocID="{22DB81B1-32B8-4B2E-80CA-0AB8795FB65B}" presName="space" presStyleCnt="0"/>
      <dgm:spPr/>
    </dgm:pt>
    <dgm:pt modelId="{FAEE92EE-BEBB-4703-85EB-F698D134A0E3}" type="pres">
      <dgm:prSet presAssocID="{D81EA252-5466-47F8-B875-3F675FCF9588}" presName="compositeB" presStyleCnt="0"/>
      <dgm:spPr/>
    </dgm:pt>
    <dgm:pt modelId="{916C7AC8-77AF-4097-B47F-FA7749CC8C73}" type="pres">
      <dgm:prSet presAssocID="{D81EA252-5466-47F8-B875-3F675FCF9588}" presName="textB" presStyleLbl="revTx" presStyleIdx="3" presStyleCnt="10">
        <dgm:presLayoutVars>
          <dgm:bulletEnabled val="1"/>
        </dgm:presLayoutVars>
      </dgm:prSet>
      <dgm:spPr/>
    </dgm:pt>
    <dgm:pt modelId="{EEC9582E-2853-4DA3-8A3A-1302AC9482CB}" type="pres">
      <dgm:prSet presAssocID="{D81EA252-5466-47F8-B875-3F675FCF9588}" presName="circleB" presStyleLbl="node1" presStyleIdx="3" presStyleCnt="10" custScaleX="41645" custScaleY="34401" custLinFactNeighborX="998" custLinFactNeighborY="-45138"/>
      <dgm:spPr/>
    </dgm:pt>
    <dgm:pt modelId="{6B2B1015-2CE6-4252-8F8D-4BDAA6727CEB}" type="pres">
      <dgm:prSet presAssocID="{D81EA252-5466-47F8-B875-3F675FCF9588}" presName="spaceB" presStyleCnt="0"/>
      <dgm:spPr/>
    </dgm:pt>
    <dgm:pt modelId="{A6EC4114-0B6C-4C10-935A-5D5D24141904}" type="pres">
      <dgm:prSet presAssocID="{2E09A448-6049-4A38-866B-8BA43E571529}" presName="space" presStyleCnt="0"/>
      <dgm:spPr/>
    </dgm:pt>
    <dgm:pt modelId="{AE74B9B3-BCC2-45B1-830E-5D1A711ADCC8}" type="pres">
      <dgm:prSet presAssocID="{70756A7B-08BE-4787-BD05-45DEB6837AF6}" presName="compositeA" presStyleCnt="0"/>
      <dgm:spPr/>
    </dgm:pt>
    <dgm:pt modelId="{E76C6D81-B273-4A31-8328-D68EBC8B0122}" type="pres">
      <dgm:prSet presAssocID="{70756A7B-08BE-4787-BD05-45DEB6837AF6}" presName="textA" presStyleLbl="revTx" presStyleIdx="4" presStyleCnt="10">
        <dgm:presLayoutVars>
          <dgm:bulletEnabled val="1"/>
        </dgm:presLayoutVars>
      </dgm:prSet>
      <dgm:spPr/>
    </dgm:pt>
    <dgm:pt modelId="{3FF34A8F-DDFD-434F-BFEA-4D5E61B4827D}" type="pres">
      <dgm:prSet presAssocID="{70756A7B-08BE-4787-BD05-45DEB6837AF6}" presName="circleA" presStyleLbl="node1" presStyleIdx="4" presStyleCnt="10" custScaleX="41645" custScaleY="34401" custLinFactNeighborX="998" custLinFactNeighborY="-45138"/>
      <dgm:spPr/>
    </dgm:pt>
    <dgm:pt modelId="{274E2210-6516-4D7B-85D5-3075447B8214}" type="pres">
      <dgm:prSet presAssocID="{70756A7B-08BE-4787-BD05-45DEB6837AF6}" presName="spaceA" presStyleCnt="0"/>
      <dgm:spPr/>
    </dgm:pt>
    <dgm:pt modelId="{082815B8-5840-4525-A245-C4120FB06BC2}" type="pres">
      <dgm:prSet presAssocID="{E3E2C30F-E588-4761-8E0F-59FC2AF2C7F5}" presName="space" presStyleCnt="0"/>
      <dgm:spPr/>
    </dgm:pt>
    <dgm:pt modelId="{A5D041A1-67B1-41D5-BF6A-27FF139B945A}" type="pres">
      <dgm:prSet presAssocID="{5FDFD7EB-5CA9-414E-B6FA-563D310EEB68}" presName="compositeB" presStyleCnt="0"/>
      <dgm:spPr/>
    </dgm:pt>
    <dgm:pt modelId="{B9E2ADF3-0EA6-4005-986C-C3037AB209F3}" type="pres">
      <dgm:prSet presAssocID="{5FDFD7EB-5CA9-414E-B6FA-563D310EEB68}" presName="textB" presStyleLbl="revTx" presStyleIdx="5" presStyleCnt="10">
        <dgm:presLayoutVars>
          <dgm:bulletEnabled val="1"/>
        </dgm:presLayoutVars>
      </dgm:prSet>
      <dgm:spPr/>
    </dgm:pt>
    <dgm:pt modelId="{BE62D684-DD02-44EF-8765-B4E64D13A556}" type="pres">
      <dgm:prSet presAssocID="{5FDFD7EB-5CA9-414E-B6FA-563D310EEB68}" presName="circleB" presStyleLbl="node1" presStyleIdx="5" presStyleCnt="10" custScaleX="41645" custScaleY="34401" custLinFactNeighborX="998" custLinFactNeighborY="-45138"/>
      <dgm:spPr/>
    </dgm:pt>
    <dgm:pt modelId="{1A68CE9F-42B6-4D93-B25D-EC8A98871435}" type="pres">
      <dgm:prSet presAssocID="{5FDFD7EB-5CA9-414E-B6FA-563D310EEB68}" presName="spaceB" presStyleCnt="0"/>
      <dgm:spPr/>
    </dgm:pt>
    <dgm:pt modelId="{DA7C7A5E-1CAD-4BA9-8928-FA115F0CC00B}" type="pres">
      <dgm:prSet presAssocID="{2286CBF8-198C-4A26-880C-19574FA68059}" presName="space" presStyleCnt="0"/>
      <dgm:spPr/>
    </dgm:pt>
    <dgm:pt modelId="{3BB82B78-516F-460A-9EA5-A3AAC87FBB98}" type="pres">
      <dgm:prSet presAssocID="{BD527775-64F3-4FB1-9F07-50B85007DAE5}" presName="compositeA" presStyleCnt="0"/>
      <dgm:spPr/>
    </dgm:pt>
    <dgm:pt modelId="{EB23BA7E-DA35-48E7-B6B8-8EB966DE5A55}" type="pres">
      <dgm:prSet presAssocID="{BD527775-64F3-4FB1-9F07-50B85007DAE5}" presName="textA" presStyleLbl="revTx" presStyleIdx="6" presStyleCnt="10">
        <dgm:presLayoutVars>
          <dgm:bulletEnabled val="1"/>
        </dgm:presLayoutVars>
      </dgm:prSet>
      <dgm:spPr/>
    </dgm:pt>
    <dgm:pt modelId="{F0D03B6E-A7E3-4139-8276-7C3B7BB1C99E}" type="pres">
      <dgm:prSet presAssocID="{BD527775-64F3-4FB1-9F07-50B85007DAE5}" presName="circleA" presStyleLbl="node1" presStyleIdx="6" presStyleCnt="10" custScaleX="41645" custScaleY="34401" custLinFactNeighborX="-6997" custLinFactNeighborY="-48891"/>
      <dgm:spPr/>
    </dgm:pt>
    <dgm:pt modelId="{BD7AFEAE-6CCB-41FA-9AD0-E1FB9D1D5308}" type="pres">
      <dgm:prSet presAssocID="{BD527775-64F3-4FB1-9F07-50B85007DAE5}" presName="spaceA" presStyleCnt="0"/>
      <dgm:spPr/>
    </dgm:pt>
    <dgm:pt modelId="{8907A7A8-7C3A-4AE9-A38B-3368ECBB22C8}" type="pres">
      <dgm:prSet presAssocID="{AE83F2CA-FEB0-4F81-8F13-DC3358A8EC57}" presName="space" presStyleCnt="0"/>
      <dgm:spPr/>
    </dgm:pt>
    <dgm:pt modelId="{BEFAD241-AFF1-4D8E-A159-E052606DC18C}" type="pres">
      <dgm:prSet presAssocID="{90D9DDAA-F878-46F2-97D8-8F277DAB58CF}" presName="compositeB" presStyleCnt="0"/>
      <dgm:spPr/>
    </dgm:pt>
    <dgm:pt modelId="{3C9A1F47-9502-4305-9AB9-2127794008D9}" type="pres">
      <dgm:prSet presAssocID="{90D9DDAA-F878-46F2-97D8-8F277DAB58CF}" presName="textB" presStyleLbl="revTx" presStyleIdx="7" presStyleCnt="10">
        <dgm:presLayoutVars>
          <dgm:bulletEnabled val="1"/>
        </dgm:presLayoutVars>
      </dgm:prSet>
      <dgm:spPr/>
    </dgm:pt>
    <dgm:pt modelId="{223C9DB2-989E-4E1F-ADBF-99BE31615331}" type="pres">
      <dgm:prSet presAssocID="{90D9DDAA-F878-46F2-97D8-8F277DAB58CF}" presName="circleB" presStyleLbl="node1" presStyleIdx="7" presStyleCnt="10" custScaleX="41645" custScaleY="34401" custLinFactNeighborX="-6997" custLinFactNeighborY="-48891"/>
      <dgm:spPr/>
    </dgm:pt>
    <dgm:pt modelId="{D2D92705-FB6A-4237-8692-2C7E54CFB325}" type="pres">
      <dgm:prSet presAssocID="{90D9DDAA-F878-46F2-97D8-8F277DAB58CF}" presName="spaceB" presStyleCnt="0"/>
      <dgm:spPr/>
    </dgm:pt>
    <dgm:pt modelId="{1FD97B67-48A3-43A1-B6F1-BEEA20EB422D}" type="pres">
      <dgm:prSet presAssocID="{C55CF7DE-1407-4B9B-8F6A-6C1035CAAE6D}" presName="space" presStyleCnt="0"/>
      <dgm:spPr/>
    </dgm:pt>
    <dgm:pt modelId="{6324142F-8973-4ABD-BA74-EC52237CEA40}" type="pres">
      <dgm:prSet presAssocID="{D0A4CC1D-BAD4-407E-8241-292B2C5076AA}" presName="compositeA" presStyleCnt="0"/>
      <dgm:spPr/>
    </dgm:pt>
    <dgm:pt modelId="{67B71047-270B-4DCD-83B5-A505F0F708F8}" type="pres">
      <dgm:prSet presAssocID="{D0A4CC1D-BAD4-407E-8241-292B2C5076AA}" presName="textA" presStyleLbl="revTx" presStyleIdx="8" presStyleCnt="10">
        <dgm:presLayoutVars>
          <dgm:bulletEnabled val="1"/>
        </dgm:presLayoutVars>
      </dgm:prSet>
      <dgm:spPr/>
    </dgm:pt>
    <dgm:pt modelId="{3ABB9159-46E7-41E6-926A-44126341A8B8}" type="pres">
      <dgm:prSet presAssocID="{D0A4CC1D-BAD4-407E-8241-292B2C5076AA}" presName="circleA" presStyleLbl="node1" presStyleIdx="8" presStyleCnt="10" custScaleX="41645" custScaleY="34401" custLinFactNeighborX="-6997" custLinFactNeighborY="-48891"/>
      <dgm:spPr/>
    </dgm:pt>
    <dgm:pt modelId="{A447E0D0-422C-48A1-A7DC-A326F12F2CD5}" type="pres">
      <dgm:prSet presAssocID="{D0A4CC1D-BAD4-407E-8241-292B2C5076AA}" presName="spaceA" presStyleCnt="0"/>
      <dgm:spPr/>
    </dgm:pt>
    <dgm:pt modelId="{A6A32858-FCA0-4F52-BF2F-C7EDF984DB87}" type="pres">
      <dgm:prSet presAssocID="{09E76C5A-0DED-418F-88D5-83FEB4378867}" presName="space" presStyleCnt="0"/>
      <dgm:spPr/>
    </dgm:pt>
    <dgm:pt modelId="{13A3478F-F884-46C6-948B-965DA1565413}" type="pres">
      <dgm:prSet presAssocID="{85D72958-DF0F-4C37-8016-89E1E7ADE79D}" presName="compositeB" presStyleCnt="0"/>
      <dgm:spPr/>
    </dgm:pt>
    <dgm:pt modelId="{0CAE1D78-9CBB-4639-A0D4-66F25AFA866F}" type="pres">
      <dgm:prSet presAssocID="{85D72958-DF0F-4C37-8016-89E1E7ADE79D}" presName="textB" presStyleLbl="revTx" presStyleIdx="9" presStyleCnt="10">
        <dgm:presLayoutVars>
          <dgm:bulletEnabled val="1"/>
        </dgm:presLayoutVars>
      </dgm:prSet>
      <dgm:spPr/>
    </dgm:pt>
    <dgm:pt modelId="{B0EC43D9-DA4A-4685-BFE0-8934AB1C961E}" type="pres">
      <dgm:prSet presAssocID="{85D72958-DF0F-4C37-8016-89E1E7ADE79D}" presName="circleB" presStyleLbl="node1" presStyleIdx="9" presStyleCnt="10" custFlipHor="1" custScaleX="76069" custScaleY="58846" custLinFactNeighborY="-48891"/>
      <dgm:spPr/>
    </dgm:pt>
    <dgm:pt modelId="{F40F9A5F-85D8-4CA3-832E-CA210E528868}" type="pres">
      <dgm:prSet presAssocID="{85D72958-DF0F-4C37-8016-89E1E7ADE79D}" presName="spaceB" presStyleCnt="0"/>
      <dgm:spPr/>
    </dgm:pt>
  </dgm:ptLst>
  <dgm:cxnLst>
    <dgm:cxn modelId="{D8AF5007-0298-4DE4-B0C7-B297B45D6683}" srcId="{650DD225-576D-4055-B617-B5C5C5CDE93C}" destId="{D81EA252-5466-47F8-B875-3F675FCF9588}" srcOrd="3" destOrd="0" parTransId="{B600A286-F1D5-4BBE-AF78-5BA07CCBE1BA}" sibTransId="{2E09A448-6049-4A38-866B-8BA43E571529}"/>
    <dgm:cxn modelId="{14F0C60E-7DDA-4998-9E90-B093563B929F}" type="presOf" srcId="{177B60E3-9D52-4740-87CF-74CD4DFD8517}" destId="{F683FF2F-9AE4-4782-9A3A-2C982B47046B}" srcOrd="0" destOrd="0" presId="urn:microsoft.com/office/officeart/2005/8/layout/hProcess11"/>
    <dgm:cxn modelId="{76989324-C0F8-43DC-BB06-C84AAD1F9BAE}" type="presOf" srcId="{70756A7B-08BE-4787-BD05-45DEB6837AF6}" destId="{E76C6D81-B273-4A31-8328-D68EBC8B0122}" srcOrd="0" destOrd="0" presId="urn:microsoft.com/office/officeart/2005/8/layout/hProcess11"/>
    <dgm:cxn modelId="{F3EEA32A-6B3C-4F94-B5A0-167C915B0A1D}" type="presOf" srcId="{A521D952-C80F-4E73-887C-D1CF27B45135}" destId="{FDE17AE6-CC60-4BB1-AC74-BE7789595C56}" srcOrd="0" destOrd="0" presId="urn:microsoft.com/office/officeart/2005/8/layout/hProcess11"/>
    <dgm:cxn modelId="{3CCF7630-DA02-4405-B1D3-80A042BF70A1}" srcId="{650DD225-576D-4055-B617-B5C5C5CDE93C}" destId="{5FDFD7EB-5CA9-414E-B6FA-563D310EEB68}" srcOrd="5" destOrd="0" parTransId="{B8D1C48C-14C0-4D8B-8848-4DA9FABD8E89}" sibTransId="{2286CBF8-198C-4A26-880C-19574FA68059}"/>
    <dgm:cxn modelId="{735DF040-4FFE-4122-9921-CC2DF0394FFE}" type="presOf" srcId="{90D9DDAA-F878-46F2-97D8-8F277DAB58CF}" destId="{3C9A1F47-9502-4305-9AB9-2127794008D9}" srcOrd="0" destOrd="0" presId="urn:microsoft.com/office/officeart/2005/8/layout/hProcess11"/>
    <dgm:cxn modelId="{F80E6645-83AB-4C20-9D0C-84AB8FD52361}" srcId="{650DD225-576D-4055-B617-B5C5C5CDE93C}" destId="{D0A4CC1D-BAD4-407E-8241-292B2C5076AA}" srcOrd="8" destOrd="0" parTransId="{55B525F0-F74D-4A44-BC21-D69C5E83772B}" sibTransId="{09E76C5A-0DED-418F-88D5-83FEB4378867}"/>
    <dgm:cxn modelId="{F1EFBB67-3B1A-451E-B3AA-AAFA7CB2C3BF}" srcId="{650DD225-576D-4055-B617-B5C5C5CDE93C}" destId="{85D72958-DF0F-4C37-8016-89E1E7ADE79D}" srcOrd="9" destOrd="0" parTransId="{DEEEF0AE-F21C-4E62-A483-571F5ECB8AB2}" sibTransId="{3E89E642-A042-4525-A93A-E0A0FFD53332}"/>
    <dgm:cxn modelId="{E5E1B54B-CADA-4686-A46E-012E3F544319}" srcId="{650DD225-576D-4055-B617-B5C5C5CDE93C}" destId="{BD527775-64F3-4FB1-9F07-50B85007DAE5}" srcOrd="6" destOrd="0" parTransId="{B47145BF-E620-4F71-816B-DA15BD3BA79E}" sibTransId="{AE83F2CA-FEB0-4F81-8F13-DC3358A8EC57}"/>
    <dgm:cxn modelId="{613F1D4E-E053-41A3-9AA9-7B4152CE29BA}" srcId="{650DD225-576D-4055-B617-B5C5C5CDE93C}" destId="{70756A7B-08BE-4787-BD05-45DEB6837AF6}" srcOrd="4" destOrd="0" parTransId="{70434B86-AF88-49CC-8AD0-DDCA7D0BF381}" sibTransId="{E3E2C30F-E588-4761-8E0F-59FC2AF2C7F5}"/>
    <dgm:cxn modelId="{428D6B56-3629-49D3-A961-5910D561BB34}" srcId="{650DD225-576D-4055-B617-B5C5C5CDE93C}" destId="{90D9DDAA-F878-46F2-97D8-8F277DAB58CF}" srcOrd="7" destOrd="0" parTransId="{2DAE3C37-428D-4246-9ED1-374BBFA16713}" sibTransId="{C55CF7DE-1407-4B9B-8F6A-6C1035CAAE6D}"/>
    <dgm:cxn modelId="{1400DA57-31E5-4E90-A6D0-A437A2F7EDAE}" type="presOf" srcId="{5FDFD7EB-5CA9-414E-B6FA-563D310EEB68}" destId="{B9E2ADF3-0EA6-4005-986C-C3037AB209F3}" srcOrd="0" destOrd="0" presId="urn:microsoft.com/office/officeart/2005/8/layout/hProcess11"/>
    <dgm:cxn modelId="{45275F84-67D0-4EE1-BB19-4A070E28AABC}" type="presOf" srcId="{85D72958-DF0F-4C37-8016-89E1E7ADE79D}" destId="{0CAE1D78-9CBB-4639-A0D4-66F25AFA866F}" srcOrd="0" destOrd="0" presId="urn:microsoft.com/office/officeart/2005/8/layout/hProcess11"/>
    <dgm:cxn modelId="{A598F384-6F7A-41E2-914A-E07F099ED3D8}" type="presOf" srcId="{650DD225-576D-4055-B617-B5C5C5CDE93C}" destId="{4AE55C8B-3562-4BE0-A5CB-86EAFB3B20A5}" srcOrd="0" destOrd="0" presId="urn:microsoft.com/office/officeart/2005/8/layout/hProcess11"/>
    <dgm:cxn modelId="{235CBD8B-A318-468F-9655-677E8FA0D3FE}" srcId="{650DD225-576D-4055-B617-B5C5C5CDE93C}" destId="{DE33302E-C04E-4927-A033-05CAE191FAB7}" srcOrd="2" destOrd="0" parTransId="{E516797A-1895-462F-8EAF-26A95386C225}" sibTransId="{22DB81B1-32B8-4B2E-80CA-0AB8795FB65B}"/>
    <dgm:cxn modelId="{9B06339F-1A9F-4496-87FD-CC46AB1A398E}" type="presOf" srcId="{D81EA252-5466-47F8-B875-3F675FCF9588}" destId="{916C7AC8-77AF-4097-B47F-FA7749CC8C73}" srcOrd="0" destOrd="0" presId="urn:microsoft.com/office/officeart/2005/8/layout/hProcess11"/>
    <dgm:cxn modelId="{3005CEC8-FC6E-455B-A4F8-014B360EB829}" type="presOf" srcId="{D0A4CC1D-BAD4-407E-8241-292B2C5076AA}" destId="{67B71047-270B-4DCD-83B5-A505F0F708F8}" srcOrd="0" destOrd="0" presId="urn:microsoft.com/office/officeart/2005/8/layout/hProcess11"/>
    <dgm:cxn modelId="{FD49D7CD-0DBA-4335-8D16-9E379F216D81}" srcId="{650DD225-576D-4055-B617-B5C5C5CDE93C}" destId="{A521D952-C80F-4E73-887C-D1CF27B45135}" srcOrd="0" destOrd="0" parTransId="{1712DA52-FC50-4569-AD40-8499E8228FFD}" sibTransId="{CB26BCF0-89E1-4CBB-A244-ED5B8494D0FF}"/>
    <dgm:cxn modelId="{ECF356D2-72EF-43BB-8AAB-726D57256C2E}" type="presOf" srcId="{DE33302E-C04E-4927-A033-05CAE191FAB7}" destId="{B92A517B-C050-4A0D-9033-C996FF6D23C9}" srcOrd="0" destOrd="0" presId="urn:microsoft.com/office/officeart/2005/8/layout/hProcess11"/>
    <dgm:cxn modelId="{65D676D5-6898-48E7-950D-93AD1F35AC68}" srcId="{650DD225-576D-4055-B617-B5C5C5CDE93C}" destId="{177B60E3-9D52-4740-87CF-74CD4DFD8517}" srcOrd="1" destOrd="0" parTransId="{787921B2-850A-4CA3-B82B-01E29609F579}" sibTransId="{4FDCDC10-0C14-48F2-B641-0F1006220406}"/>
    <dgm:cxn modelId="{6775E9FE-30E2-4D65-9DE3-A205BD063A4D}" type="presOf" srcId="{BD527775-64F3-4FB1-9F07-50B85007DAE5}" destId="{EB23BA7E-DA35-48E7-B6B8-8EB966DE5A55}" srcOrd="0" destOrd="0" presId="urn:microsoft.com/office/officeart/2005/8/layout/hProcess11"/>
    <dgm:cxn modelId="{29803093-C7F7-42CD-9E4D-4A5166439500}" type="presParOf" srcId="{4AE55C8B-3562-4BE0-A5CB-86EAFB3B20A5}" destId="{958EA12F-B087-41BA-9E6D-EAABC13752C6}" srcOrd="0" destOrd="0" presId="urn:microsoft.com/office/officeart/2005/8/layout/hProcess11"/>
    <dgm:cxn modelId="{2FE1154C-D22F-4BFC-AE03-2440F1B4DFB3}" type="presParOf" srcId="{4AE55C8B-3562-4BE0-A5CB-86EAFB3B20A5}" destId="{AE774B0B-E179-4BF9-B073-14983DEE066C}" srcOrd="1" destOrd="0" presId="urn:microsoft.com/office/officeart/2005/8/layout/hProcess11"/>
    <dgm:cxn modelId="{45386D60-F6B3-45A6-AF4C-248416BE756B}" type="presParOf" srcId="{AE774B0B-E179-4BF9-B073-14983DEE066C}" destId="{CB3CB4C3-3A7D-4772-BC42-CD6ABFBED957}" srcOrd="0" destOrd="0" presId="urn:microsoft.com/office/officeart/2005/8/layout/hProcess11"/>
    <dgm:cxn modelId="{88903725-2F87-4298-B472-72DFD62DCFED}" type="presParOf" srcId="{CB3CB4C3-3A7D-4772-BC42-CD6ABFBED957}" destId="{FDE17AE6-CC60-4BB1-AC74-BE7789595C56}" srcOrd="0" destOrd="0" presId="urn:microsoft.com/office/officeart/2005/8/layout/hProcess11"/>
    <dgm:cxn modelId="{E1CC35BC-ADA3-49AB-9092-3F6E5DD08899}" type="presParOf" srcId="{CB3CB4C3-3A7D-4772-BC42-CD6ABFBED957}" destId="{75D7DA35-7683-4713-9268-2930488550B0}" srcOrd="1" destOrd="0" presId="urn:microsoft.com/office/officeart/2005/8/layout/hProcess11"/>
    <dgm:cxn modelId="{E5AA5AF6-CF5C-44C8-A240-A1B2C8AFA598}" type="presParOf" srcId="{CB3CB4C3-3A7D-4772-BC42-CD6ABFBED957}" destId="{E502A334-8D8D-4789-8E37-AF09007B9F57}" srcOrd="2" destOrd="0" presId="urn:microsoft.com/office/officeart/2005/8/layout/hProcess11"/>
    <dgm:cxn modelId="{84DED82E-03E7-468E-A37F-A751C4E6ACC4}" type="presParOf" srcId="{AE774B0B-E179-4BF9-B073-14983DEE066C}" destId="{B20E8F21-72DE-4795-AF26-F52E9B40D45C}" srcOrd="1" destOrd="0" presId="urn:microsoft.com/office/officeart/2005/8/layout/hProcess11"/>
    <dgm:cxn modelId="{F328133E-4DD1-40E8-9631-1BD84DE368A2}" type="presParOf" srcId="{AE774B0B-E179-4BF9-B073-14983DEE066C}" destId="{22E90E49-E8EE-4C8E-B93B-E4EFC34464DA}" srcOrd="2" destOrd="0" presId="urn:microsoft.com/office/officeart/2005/8/layout/hProcess11"/>
    <dgm:cxn modelId="{E30FD920-9B11-4492-BD0F-3A67507447C2}" type="presParOf" srcId="{22E90E49-E8EE-4C8E-B93B-E4EFC34464DA}" destId="{F683FF2F-9AE4-4782-9A3A-2C982B47046B}" srcOrd="0" destOrd="0" presId="urn:microsoft.com/office/officeart/2005/8/layout/hProcess11"/>
    <dgm:cxn modelId="{E765BE40-6124-4920-9F09-1E262325881B}" type="presParOf" srcId="{22E90E49-E8EE-4C8E-B93B-E4EFC34464DA}" destId="{A7183BE7-04E5-4222-984D-962A9CE7432C}" srcOrd="1" destOrd="0" presId="urn:microsoft.com/office/officeart/2005/8/layout/hProcess11"/>
    <dgm:cxn modelId="{4281E53A-960E-4CCC-BCD6-9654BB23C045}" type="presParOf" srcId="{22E90E49-E8EE-4C8E-B93B-E4EFC34464DA}" destId="{C8908CB8-FE95-4F13-9E98-DA039667C5C1}" srcOrd="2" destOrd="0" presId="urn:microsoft.com/office/officeart/2005/8/layout/hProcess11"/>
    <dgm:cxn modelId="{632B2EF8-1495-496E-A669-723187D1B04E}" type="presParOf" srcId="{AE774B0B-E179-4BF9-B073-14983DEE066C}" destId="{36AECDDC-DDB7-4C8E-9C40-8889136CABE0}" srcOrd="3" destOrd="0" presId="urn:microsoft.com/office/officeart/2005/8/layout/hProcess11"/>
    <dgm:cxn modelId="{361292AA-56EB-4D2E-8844-427C1C8DD3F2}" type="presParOf" srcId="{AE774B0B-E179-4BF9-B073-14983DEE066C}" destId="{C202C1AF-760A-437F-BDB0-0EF885B41DBD}" srcOrd="4" destOrd="0" presId="urn:microsoft.com/office/officeart/2005/8/layout/hProcess11"/>
    <dgm:cxn modelId="{6E74BF76-85A9-408A-9BE5-F789DC0EE62F}" type="presParOf" srcId="{C202C1AF-760A-437F-BDB0-0EF885B41DBD}" destId="{B92A517B-C050-4A0D-9033-C996FF6D23C9}" srcOrd="0" destOrd="0" presId="urn:microsoft.com/office/officeart/2005/8/layout/hProcess11"/>
    <dgm:cxn modelId="{7F90578E-EADC-478E-955A-F1144A3F824F}" type="presParOf" srcId="{C202C1AF-760A-437F-BDB0-0EF885B41DBD}" destId="{9D73A3EE-0C01-450D-BC7D-5E398C0BB7AC}" srcOrd="1" destOrd="0" presId="urn:microsoft.com/office/officeart/2005/8/layout/hProcess11"/>
    <dgm:cxn modelId="{1649E889-1630-41EA-932B-729AD747A81D}" type="presParOf" srcId="{C202C1AF-760A-437F-BDB0-0EF885B41DBD}" destId="{487A20E6-6D6A-4B86-A768-184544FEDB0B}" srcOrd="2" destOrd="0" presId="urn:microsoft.com/office/officeart/2005/8/layout/hProcess11"/>
    <dgm:cxn modelId="{4CE85B33-E223-4FBB-B01F-877AA024C394}" type="presParOf" srcId="{AE774B0B-E179-4BF9-B073-14983DEE066C}" destId="{14C092F4-BB95-4CC7-B5E1-EE41DBD7B08F}" srcOrd="5" destOrd="0" presId="urn:microsoft.com/office/officeart/2005/8/layout/hProcess11"/>
    <dgm:cxn modelId="{51EA807A-4E90-4852-87A6-CF13A54FF671}" type="presParOf" srcId="{AE774B0B-E179-4BF9-B073-14983DEE066C}" destId="{FAEE92EE-BEBB-4703-85EB-F698D134A0E3}" srcOrd="6" destOrd="0" presId="urn:microsoft.com/office/officeart/2005/8/layout/hProcess11"/>
    <dgm:cxn modelId="{CE2FC974-5812-4F46-BD63-01C7B6037B15}" type="presParOf" srcId="{FAEE92EE-BEBB-4703-85EB-F698D134A0E3}" destId="{916C7AC8-77AF-4097-B47F-FA7749CC8C73}" srcOrd="0" destOrd="0" presId="urn:microsoft.com/office/officeart/2005/8/layout/hProcess11"/>
    <dgm:cxn modelId="{6A85DE45-D91A-4C01-ACFD-27D985BB4963}" type="presParOf" srcId="{FAEE92EE-BEBB-4703-85EB-F698D134A0E3}" destId="{EEC9582E-2853-4DA3-8A3A-1302AC9482CB}" srcOrd="1" destOrd="0" presId="urn:microsoft.com/office/officeart/2005/8/layout/hProcess11"/>
    <dgm:cxn modelId="{A658C0D6-1227-4850-8EDB-34B02F8A4C13}" type="presParOf" srcId="{FAEE92EE-BEBB-4703-85EB-F698D134A0E3}" destId="{6B2B1015-2CE6-4252-8F8D-4BDAA6727CEB}" srcOrd="2" destOrd="0" presId="urn:microsoft.com/office/officeart/2005/8/layout/hProcess11"/>
    <dgm:cxn modelId="{F202D4D6-0AE3-40F4-A399-B5862016215B}" type="presParOf" srcId="{AE774B0B-E179-4BF9-B073-14983DEE066C}" destId="{A6EC4114-0B6C-4C10-935A-5D5D24141904}" srcOrd="7" destOrd="0" presId="urn:microsoft.com/office/officeart/2005/8/layout/hProcess11"/>
    <dgm:cxn modelId="{875A47A5-F751-4460-BF56-78A61720997D}" type="presParOf" srcId="{AE774B0B-E179-4BF9-B073-14983DEE066C}" destId="{AE74B9B3-BCC2-45B1-830E-5D1A711ADCC8}" srcOrd="8" destOrd="0" presId="urn:microsoft.com/office/officeart/2005/8/layout/hProcess11"/>
    <dgm:cxn modelId="{6AF7AFF7-2833-46FE-9EEF-E87CAB57FCB1}" type="presParOf" srcId="{AE74B9B3-BCC2-45B1-830E-5D1A711ADCC8}" destId="{E76C6D81-B273-4A31-8328-D68EBC8B0122}" srcOrd="0" destOrd="0" presId="urn:microsoft.com/office/officeart/2005/8/layout/hProcess11"/>
    <dgm:cxn modelId="{F3A5E5C3-B39A-4372-A9A4-068F8D81B487}" type="presParOf" srcId="{AE74B9B3-BCC2-45B1-830E-5D1A711ADCC8}" destId="{3FF34A8F-DDFD-434F-BFEA-4D5E61B4827D}" srcOrd="1" destOrd="0" presId="urn:microsoft.com/office/officeart/2005/8/layout/hProcess11"/>
    <dgm:cxn modelId="{719D9BB3-6591-49D7-878D-DCCC555526F9}" type="presParOf" srcId="{AE74B9B3-BCC2-45B1-830E-5D1A711ADCC8}" destId="{274E2210-6516-4D7B-85D5-3075447B8214}" srcOrd="2" destOrd="0" presId="urn:microsoft.com/office/officeart/2005/8/layout/hProcess11"/>
    <dgm:cxn modelId="{2277563D-C94E-4728-80F9-73BF5EC0FC64}" type="presParOf" srcId="{AE774B0B-E179-4BF9-B073-14983DEE066C}" destId="{082815B8-5840-4525-A245-C4120FB06BC2}" srcOrd="9" destOrd="0" presId="urn:microsoft.com/office/officeart/2005/8/layout/hProcess11"/>
    <dgm:cxn modelId="{CB6471D6-BE89-4200-B84A-5276E614EF5C}" type="presParOf" srcId="{AE774B0B-E179-4BF9-B073-14983DEE066C}" destId="{A5D041A1-67B1-41D5-BF6A-27FF139B945A}" srcOrd="10" destOrd="0" presId="urn:microsoft.com/office/officeart/2005/8/layout/hProcess11"/>
    <dgm:cxn modelId="{8F8A0943-EB66-4B45-83E1-9814B45CBB1B}" type="presParOf" srcId="{A5D041A1-67B1-41D5-BF6A-27FF139B945A}" destId="{B9E2ADF3-0EA6-4005-986C-C3037AB209F3}" srcOrd="0" destOrd="0" presId="urn:microsoft.com/office/officeart/2005/8/layout/hProcess11"/>
    <dgm:cxn modelId="{0D9DACA1-39AB-4A7F-A244-A9B0B08E619A}" type="presParOf" srcId="{A5D041A1-67B1-41D5-BF6A-27FF139B945A}" destId="{BE62D684-DD02-44EF-8765-B4E64D13A556}" srcOrd="1" destOrd="0" presId="urn:microsoft.com/office/officeart/2005/8/layout/hProcess11"/>
    <dgm:cxn modelId="{220FEB7A-DD41-43C0-9513-6BBEFE01D90B}" type="presParOf" srcId="{A5D041A1-67B1-41D5-BF6A-27FF139B945A}" destId="{1A68CE9F-42B6-4D93-B25D-EC8A98871435}" srcOrd="2" destOrd="0" presId="urn:microsoft.com/office/officeart/2005/8/layout/hProcess11"/>
    <dgm:cxn modelId="{A3B25752-1052-44AA-B53D-4E5B832E030E}" type="presParOf" srcId="{AE774B0B-E179-4BF9-B073-14983DEE066C}" destId="{DA7C7A5E-1CAD-4BA9-8928-FA115F0CC00B}" srcOrd="11" destOrd="0" presId="urn:microsoft.com/office/officeart/2005/8/layout/hProcess11"/>
    <dgm:cxn modelId="{85B18F70-7CB9-407E-94AE-405A52A94F51}" type="presParOf" srcId="{AE774B0B-E179-4BF9-B073-14983DEE066C}" destId="{3BB82B78-516F-460A-9EA5-A3AAC87FBB98}" srcOrd="12" destOrd="0" presId="urn:microsoft.com/office/officeart/2005/8/layout/hProcess11"/>
    <dgm:cxn modelId="{B2DA93BB-FF21-4A73-B8AB-E453929463C2}" type="presParOf" srcId="{3BB82B78-516F-460A-9EA5-A3AAC87FBB98}" destId="{EB23BA7E-DA35-48E7-B6B8-8EB966DE5A55}" srcOrd="0" destOrd="0" presId="urn:microsoft.com/office/officeart/2005/8/layout/hProcess11"/>
    <dgm:cxn modelId="{B72C9AB7-1A09-4518-B4A0-D7AEF42F27EC}" type="presParOf" srcId="{3BB82B78-516F-460A-9EA5-A3AAC87FBB98}" destId="{F0D03B6E-A7E3-4139-8276-7C3B7BB1C99E}" srcOrd="1" destOrd="0" presId="urn:microsoft.com/office/officeart/2005/8/layout/hProcess11"/>
    <dgm:cxn modelId="{9C6DDA1B-0F06-47C7-AA92-FC76D5E1E323}" type="presParOf" srcId="{3BB82B78-516F-460A-9EA5-A3AAC87FBB98}" destId="{BD7AFEAE-6CCB-41FA-9AD0-E1FB9D1D5308}" srcOrd="2" destOrd="0" presId="urn:microsoft.com/office/officeart/2005/8/layout/hProcess11"/>
    <dgm:cxn modelId="{66FD6BFC-F280-4007-8547-6EF73BBF83D1}" type="presParOf" srcId="{AE774B0B-E179-4BF9-B073-14983DEE066C}" destId="{8907A7A8-7C3A-4AE9-A38B-3368ECBB22C8}" srcOrd="13" destOrd="0" presId="urn:microsoft.com/office/officeart/2005/8/layout/hProcess11"/>
    <dgm:cxn modelId="{800D2841-302D-4018-BBCA-BAF80B3092B4}" type="presParOf" srcId="{AE774B0B-E179-4BF9-B073-14983DEE066C}" destId="{BEFAD241-AFF1-4D8E-A159-E052606DC18C}" srcOrd="14" destOrd="0" presId="urn:microsoft.com/office/officeart/2005/8/layout/hProcess11"/>
    <dgm:cxn modelId="{2197366A-6358-4F96-AD68-9BF0547EC49F}" type="presParOf" srcId="{BEFAD241-AFF1-4D8E-A159-E052606DC18C}" destId="{3C9A1F47-9502-4305-9AB9-2127794008D9}" srcOrd="0" destOrd="0" presId="urn:microsoft.com/office/officeart/2005/8/layout/hProcess11"/>
    <dgm:cxn modelId="{E0F874A0-1340-4A70-8C49-D7DEA6D2DEF3}" type="presParOf" srcId="{BEFAD241-AFF1-4D8E-A159-E052606DC18C}" destId="{223C9DB2-989E-4E1F-ADBF-99BE31615331}" srcOrd="1" destOrd="0" presId="urn:microsoft.com/office/officeart/2005/8/layout/hProcess11"/>
    <dgm:cxn modelId="{564521A3-BF6B-4F4A-B264-C3D55DDB02BE}" type="presParOf" srcId="{BEFAD241-AFF1-4D8E-A159-E052606DC18C}" destId="{D2D92705-FB6A-4237-8692-2C7E54CFB325}" srcOrd="2" destOrd="0" presId="urn:microsoft.com/office/officeart/2005/8/layout/hProcess11"/>
    <dgm:cxn modelId="{C896D7A0-11A1-40BD-8AAF-3F08BE0825C1}" type="presParOf" srcId="{AE774B0B-E179-4BF9-B073-14983DEE066C}" destId="{1FD97B67-48A3-43A1-B6F1-BEEA20EB422D}" srcOrd="15" destOrd="0" presId="urn:microsoft.com/office/officeart/2005/8/layout/hProcess11"/>
    <dgm:cxn modelId="{C5D08AF9-B7A0-46C0-9AB8-E9D12F47E6EC}" type="presParOf" srcId="{AE774B0B-E179-4BF9-B073-14983DEE066C}" destId="{6324142F-8973-4ABD-BA74-EC52237CEA40}" srcOrd="16" destOrd="0" presId="urn:microsoft.com/office/officeart/2005/8/layout/hProcess11"/>
    <dgm:cxn modelId="{ACB84299-294D-4067-BD96-0191A6B23EFA}" type="presParOf" srcId="{6324142F-8973-4ABD-BA74-EC52237CEA40}" destId="{67B71047-270B-4DCD-83B5-A505F0F708F8}" srcOrd="0" destOrd="0" presId="urn:microsoft.com/office/officeart/2005/8/layout/hProcess11"/>
    <dgm:cxn modelId="{20D378A4-6E21-422D-B5C2-E50D7A975C58}" type="presParOf" srcId="{6324142F-8973-4ABD-BA74-EC52237CEA40}" destId="{3ABB9159-46E7-41E6-926A-44126341A8B8}" srcOrd="1" destOrd="0" presId="urn:microsoft.com/office/officeart/2005/8/layout/hProcess11"/>
    <dgm:cxn modelId="{261ABA19-409A-445A-8C6C-971C20CC0B5C}" type="presParOf" srcId="{6324142F-8973-4ABD-BA74-EC52237CEA40}" destId="{A447E0D0-422C-48A1-A7DC-A326F12F2CD5}" srcOrd="2" destOrd="0" presId="urn:microsoft.com/office/officeart/2005/8/layout/hProcess11"/>
    <dgm:cxn modelId="{E3F30C77-5C31-4238-8E61-75A8D74AA86B}" type="presParOf" srcId="{AE774B0B-E179-4BF9-B073-14983DEE066C}" destId="{A6A32858-FCA0-4F52-BF2F-C7EDF984DB87}" srcOrd="17" destOrd="0" presId="urn:microsoft.com/office/officeart/2005/8/layout/hProcess11"/>
    <dgm:cxn modelId="{CDAF7154-44EB-4EDF-B0C0-B174AFA36576}" type="presParOf" srcId="{AE774B0B-E179-4BF9-B073-14983DEE066C}" destId="{13A3478F-F884-46C6-948B-965DA1565413}" srcOrd="18" destOrd="0" presId="urn:microsoft.com/office/officeart/2005/8/layout/hProcess11"/>
    <dgm:cxn modelId="{3FED463E-34C5-41F0-ACEA-FE9F466A8E80}" type="presParOf" srcId="{13A3478F-F884-46C6-948B-965DA1565413}" destId="{0CAE1D78-9CBB-4639-A0D4-66F25AFA866F}" srcOrd="0" destOrd="0" presId="urn:microsoft.com/office/officeart/2005/8/layout/hProcess11"/>
    <dgm:cxn modelId="{64E8E5AF-6A08-4B0D-B962-BFF8D76479B6}" type="presParOf" srcId="{13A3478F-F884-46C6-948B-965DA1565413}" destId="{B0EC43D9-DA4A-4685-BFE0-8934AB1C961E}" srcOrd="1" destOrd="0" presId="urn:microsoft.com/office/officeart/2005/8/layout/hProcess11"/>
    <dgm:cxn modelId="{9EC73E65-C632-488F-BC05-6E8EF4BA5CB7}" type="presParOf" srcId="{13A3478F-F884-46C6-948B-965DA1565413}" destId="{F40F9A5F-85D8-4CA3-832E-CA210E528868}"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BD6D-CD99-4821-80ED-782211115F1A}">
      <dsp:nvSpPr>
        <dsp:cNvPr id="0" name=""/>
        <dsp:cNvSpPr/>
      </dsp:nvSpPr>
      <dsp:spPr>
        <a:xfrm>
          <a:off x="-6779623" y="-1044926"/>
          <a:ext cx="8133610" cy="8133610"/>
        </a:xfrm>
        <a:prstGeom prst="blockArc">
          <a:avLst>
            <a:gd name="adj1" fmla="val 18900000"/>
            <a:gd name="adj2" fmla="val 2700000"/>
            <a:gd name="adj3" fmla="val 26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B29C53-122E-4A18-AF50-18967326F7A7}">
      <dsp:nvSpPr>
        <dsp:cNvPr id="0" name=""/>
        <dsp:cNvSpPr/>
      </dsp:nvSpPr>
      <dsp:spPr>
        <a:xfrm>
          <a:off x="1110993" y="863411"/>
          <a:ext cx="15622713" cy="1726580"/>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0473" tIns="165100" rIns="165100" bIns="165100" numCol="1" spcCol="1270" anchor="ctr" anchorCtr="0">
          <a:noAutofit/>
        </a:bodyPr>
        <a:lstStyle/>
        <a:p>
          <a:pPr marL="0" lvl="0" indent="0" algn="l" defTabSz="2889250">
            <a:lnSpc>
              <a:spcPct val="90000"/>
            </a:lnSpc>
            <a:spcBef>
              <a:spcPct val="0"/>
            </a:spcBef>
            <a:spcAft>
              <a:spcPct val="35000"/>
            </a:spcAft>
            <a:buNone/>
          </a:pPr>
          <a:r>
            <a:rPr lang="de-DE" sz="6500" kern="1200" dirty="0">
              <a:solidFill>
                <a:schemeClr val="tx1"/>
              </a:solidFill>
            </a:rPr>
            <a:t>OSINT</a:t>
          </a:r>
        </a:p>
      </dsp:txBody>
      <dsp:txXfrm>
        <a:off x="1110993" y="863411"/>
        <a:ext cx="15622713" cy="1726580"/>
      </dsp:txXfrm>
    </dsp:sp>
    <dsp:sp modelId="{A839D322-B1CB-4685-8BE1-D7C4CBA1DED5}">
      <dsp:nvSpPr>
        <dsp:cNvPr id="0" name=""/>
        <dsp:cNvSpPr/>
      </dsp:nvSpPr>
      <dsp:spPr>
        <a:xfrm>
          <a:off x="31880" y="647588"/>
          <a:ext cx="2158225" cy="2158225"/>
        </a:xfrm>
        <a:prstGeom prst="ellipse">
          <a:avLst/>
        </a:prstGeom>
        <a:solidFill>
          <a:schemeClr val="accent6">
            <a:lumMod val="40000"/>
            <a:lumOff val="60000"/>
          </a:schemeClr>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dsp:style>
    </dsp:sp>
    <dsp:sp modelId="{7F3312BA-69D3-442F-B82A-B05F70439E2B}">
      <dsp:nvSpPr>
        <dsp:cNvPr id="0" name=""/>
        <dsp:cNvSpPr/>
      </dsp:nvSpPr>
      <dsp:spPr>
        <a:xfrm>
          <a:off x="1110993" y="3453765"/>
          <a:ext cx="15622713" cy="1726580"/>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0473" tIns="165100" rIns="165100" bIns="165100" numCol="1" spcCol="1270" anchor="ctr" anchorCtr="0">
          <a:noAutofit/>
        </a:bodyPr>
        <a:lstStyle/>
        <a:p>
          <a:pPr marL="0" lvl="0" indent="0" algn="l" defTabSz="2889250">
            <a:lnSpc>
              <a:spcPct val="90000"/>
            </a:lnSpc>
            <a:spcBef>
              <a:spcPct val="0"/>
            </a:spcBef>
            <a:spcAft>
              <a:spcPct val="35000"/>
            </a:spcAft>
            <a:buNone/>
          </a:pPr>
          <a:r>
            <a:rPr lang="en-US" sz="6500" kern="1200" dirty="0">
              <a:solidFill>
                <a:schemeClr val="tx1"/>
              </a:solidFill>
            </a:rPr>
            <a:t>Prime Minister</a:t>
          </a:r>
          <a:endParaRPr lang="en-BS" sz="6500" kern="1200" dirty="0">
            <a:solidFill>
              <a:schemeClr val="tx1"/>
            </a:solidFill>
          </a:endParaRPr>
        </a:p>
      </dsp:txBody>
      <dsp:txXfrm>
        <a:off x="1110993" y="3453765"/>
        <a:ext cx="15622713" cy="1726580"/>
      </dsp:txXfrm>
    </dsp:sp>
    <dsp:sp modelId="{B45A13D0-BCAB-4182-B0B2-95E4541F1250}">
      <dsp:nvSpPr>
        <dsp:cNvPr id="0" name=""/>
        <dsp:cNvSpPr/>
      </dsp:nvSpPr>
      <dsp:spPr>
        <a:xfrm>
          <a:off x="31880" y="3237943"/>
          <a:ext cx="2158225" cy="2158225"/>
        </a:xfrm>
        <a:prstGeom prst="ellipse">
          <a:avLst/>
        </a:prstGeom>
        <a:solidFill>
          <a:schemeClr val="accent6">
            <a:lumMod val="40000"/>
            <a:lumOff val="60000"/>
          </a:schemeClr>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EA12F-B087-41BA-9E6D-EAABC13752C6}">
      <dsp:nvSpPr>
        <dsp:cNvPr id="0" name=""/>
        <dsp:cNvSpPr/>
      </dsp:nvSpPr>
      <dsp:spPr>
        <a:xfrm>
          <a:off x="0" y="2081357"/>
          <a:ext cx="17580146" cy="146193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E17AE6-CC60-4BB1-AC74-BE7789595C56}">
      <dsp:nvSpPr>
        <dsp:cNvPr id="0" name=""/>
        <dsp:cNvSpPr/>
      </dsp:nvSpPr>
      <dsp:spPr>
        <a:xfrm>
          <a:off x="5326"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Jan/2020</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LM lost election for PSD president</a:t>
          </a:r>
          <a:endParaRPr lang="en-BS" sz="1800" kern="1200" dirty="0"/>
        </a:p>
      </dsp:txBody>
      <dsp:txXfrm>
        <a:off x="5326" y="0"/>
        <a:ext cx="1512296" cy="2493703"/>
      </dsp:txXfrm>
    </dsp:sp>
    <dsp:sp modelId="{75D7DA35-7683-4713-9268-2930488550B0}">
      <dsp:nvSpPr>
        <dsp:cNvPr id="0" name=""/>
        <dsp:cNvSpPr/>
      </dsp:nvSpPr>
      <dsp:spPr>
        <a:xfrm>
          <a:off x="641876"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83FF2F-9AE4-4782-9A3A-2C982B47046B}">
      <dsp:nvSpPr>
        <dsp:cNvPr id="0" name=""/>
        <dsp:cNvSpPr/>
      </dsp:nvSpPr>
      <dsp:spPr>
        <a:xfrm>
          <a:off x="1597229"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Jan/</a:t>
          </a:r>
          <a:r>
            <a:rPr lang="en-BS" sz="1800" b="1" kern="1200" dirty="0"/>
            <a:t>2021</a:t>
          </a:r>
          <a:endParaRPr lang="en-US" sz="1800" b="1" kern="1200" dirty="0"/>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Register SPINUMVIVA with wife and sons</a:t>
          </a:r>
        </a:p>
        <a:p>
          <a:pPr marL="0" lvl="0" indent="0" algn="ctr" defTabSz="800100">
            <a:lnSpc>
              <a:spcPct val="90000"/>
            </a:lnSpc>
            <a:spcBef>
              <a:spcPct val="0"/>
            </a:spcBef>
            <a:spcAft>
              <a:spcPct val="35000"/>
            </a:spcAft>
            <a:buNone/>
          </a:pPr>
          <a:r>
            <a:rPr lang="en-US" sz="1800" kern="1200" dirty="0"/>
            <a:t>LM and wife managers</a:t>
          </a:r>
        </a:p>
      </dsp:txBody>
      <dsp:txXfrm>
        <a:off x="1597229" y="3740555"/>
        <a:ext cx="1512296" cy="2493703"/>
      </dsp:txXfrm>
    </dsp:sp>
    <dsp:sp modelId="{A7183BE7-04E5-4222-984D-962A9CE7432C}">
      <dsp:nvSpPr>
        <dsp:cNvPr id="0" name=""/>
        <dsp:cNvSpPr/>
      </dsp:nvSpPr>
      <dsp:spPr>
        <a:xfrm>
          <a:off x="2229786"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2A517B-C050-4A0D-9033-C996FF6D23C9}">
      <dsp:nvSpPr>
        <dsp:cNvPr id="0" name=""/>
        <dsp:cNvSpPr/>
      </dsp:nvSpPr>
      <dsp:spPr>
        <a:xfrm>
          <a:off x="3185140"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Mar/2022</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Son Hugo added as SPINUMVIVA manager</a:t>
          </a:r>
          <a:endParaRPr lang="en-BS" sz="1800" kern="1200" dirty="0"/>
        </a:p>
      </dsp:txBody>
      <dsp:txXfrm>
        <a:off x="3185140" y="0"/>
        <a:ext cx="1512296" cy="2493703"/>
      </dsp:txXfrm>
    </dsp:sp>
    <dsp:sp modelId="{9D73A3EE-0C01-450D-BC7D-5E398C0BB7AC}">
      <dsp:nvSpPr>
        <dsp:cNvPr id="0" name=""/>
        <dsp:cNvSpPr/>
      </dsp:nvSpPr>
      <dsp:spPr>
        <a:xfrm>
          <a:off x="3817697"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6C7AC8-77AF-4097-B47F-FA7749CC8C73}">
      <dsp:nvSpPr>
        <dsp:cNvPr id="0" name=""/>
        <dsp:cNvSpPr/>
      </dsp:nvSpPr>
      <dsp:spPr>
        <a:xfrm>
          <a:off x="4773051"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Jul/2022</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LM becomes PSD president</a:t>
          </a:r>
          <a:endParaRPr lang="en-BS" sz="1800" kern="1200" dirty="0"/>
        </a:p>
      </dsp:txBody>
      <dsp:txXfrm>
        <a:off x="4773051" y="3740555"/>
        <a:ext cx="1512296" cy="2493703"/>
      </dsp:txXfrm>
    </dsp:sp>
    <dsp:sp modelId="{EEC9582E-2853-4DA3-8A3A-1302AC9482CB}">
      <dsp:nvSpPr>
        <dsp:cNvPr id="0" name=""/>
        <dsp:cNvSpPr/>
      </dsp:nvSpPr>
      <dsp:spPr>
        <a:xfrm>
          <a:off x="5405608"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6C6D81-B273-4A31-8328-D68EBC8B0122}">
      <dsp:nvSpPr>
        <dsp:cNvPr id="0" name=""/>
        <dsp:cNvSpPr/>
      </dsp:nvSpPr>
      <dsp:spPr>
        <a:xfrm>
          <a:off x="6360962"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Set/2022</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LM resigns from </a:t>
          </a:r>
        </a:p>
        <a:p>
          <a:pPr marL="0" lvl="0" indent="0" algn="ctr" defTabSz="800100">
            <a:lnSpc>
              <a:spcPct val="90000"/>
            </a:lnSpc>
            <a:spcBef>
              <a:spcPct val="0"/>
            </a:spcBef>
            <a:spcAft>
              <a:spcPct val="35000"/>
            </a:spcAft>
            <a:buNone/>
          </a:pPr>
          <a:r>
            <a:rPr lang="en-US" sz="1800" kern="1200" dirty="0"/>
            <a:t>SPINUNVIVA management</a:t>
          </a:r>
          <a:endParaRPr lang="en-BS" sz="1800" kern="1200" dirty="0"/>
        </a:p>
      </dsp:txBody>
      <dsp:txXfrm>
        <a:off x="6360962" y="0"/>
        <a:ext cx="1512296" cy="2493703"/>
      </dsp:txXfrm>
    </dsp:sp>
    <dsp:sp modelId="{3FF34A8F-DDFD-434F-BFEA-4D5E61B4827D}">
      <dsp:nvSpPr>
        <dsp:cNvPr id="0" name=""/>
        <dsp:cNvSpPr/>
      </dsp:nvSpPr>
      <dsp:spPr>
        <a:xfrm>
          <a:off x="6993519"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E2ADF3-0EA6-4005-986C-C3037AB209F3}">
      <dsp:nvSpPr>
        <dsp:cNvPr id="0" name=""/>
        <dsp:cNvSpPr/>
      </dsp:nvSpPr>
      <dsp:spPr>
        <a:xfrm>
          <a:off x="7948873"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Jun/2023</a:t>
          </a:r>
          <a:endParaRPr lang="en-US" sz="1800" kern="1200" dirty="0"/>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Son Diogo added as SPINUMVIVA manager</a:t>
          </a:r>
          <a:endParaRPr lang="en-BS" sz="1800" kern="1200" dirty="0"/>
        </a:p>
      </dsp:txBody>
      <dsp:txXfrm>
        <a:off x="7948873" y="3740555"/>
        <a:ext cx="1512296" cy="2493703"/>
      </dsp:txXfrm>
    </dsp:sp>
    <dsp:sp modelId="{BE62D684-DD02-44EF-8765-B4E64D13A556}">
      <dsp:nvSpPr>
        <dsp:cNvPr id="0" name=""/>
        <dsp:cNvSpPr/>
      </dsp:nvSpPr>
      <dsp:spPr>
        <a:xfrm>
          <a:off x="8581430"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3BA7E-DA35-48E7-B6B8-8EB966DE5A55}">
      <dsp:nvSpPr>
        <dsp:cNvPr id="0" name=""/>
        <dsp:cNvSpPr/>
      </dsp:nvSpPr>
      <dsp:spPr>
        <a:xfrm>
          <a:off x="9536783"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Nov/2023</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António Costa resigns as PM</a:t>
          </a:r>
        </a:p>
      </dsp:txBody>
      <dsp:txXfrm>
        <a:off x="9536783" y="0"/>
        <a:ext cx="1512296" cy="2493703"/>
      </dsp:txXfrm>
    </dsp:sp>
    <dsp:sp modelId="{F0D03B6E-A7E3-4139-8276-7C3B7BB1C99E}">
      <dsp:nvSpPr>
        <dsp:cNvPr id="0" name=""/>
        <dsp:cNvSpPr/>
      </dsp:nvSpPr>
      <dsp:spPr>
        <a:xfrm>
          <a:off x="10119497" y="2705097"/>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9A1F47-9502-4305-9AB9-2127794008D9}">
      <dsp:nvSpPr>
        <dsp:cNvPr id="0" name=""/>
        <dsp:cNvSpPr/>
      </dsp:nvSpPr>
      <dsp:spPr>
        <a:xfrm>
          <a:off x="11124694"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Apr/2024</a:t>
          </a:r>
        </a:p>
        <a:p>
          <a:pPr marL="0" lvl="0" indent="0" algn="ctr" defTabSz="800100">
            <a:lnSpc>
              <a:spcPct val="90000"/>
            </a:lnSpc>
            <a:spcBef>
              <a:spcPct val="0"/>
            </a:spcBef>
            <a:spcAft>
              <a:spcPct val="35000"/>
            </a:spcAft>
            <a:buNone/>
          </a:pPr>
          <a:endParaRPr lang="en-US" sz="800" b="0" kern="1200" dirty="0"/>
        </a:p>
        <a:p>
          <a:pPr marL="0" lvl="0" indent="0" algn="ctr" defTabSz="800100">
            <a:lnSpc>
              <a:spcPct val="90000"/>
            </a:lnSpc>
            <a:spcBef>
              <a:spcPct val="0"/>
            </a:spcBef>
            <a:spcAft>
              <a:spcPct val="35000"/>
            </a:spcAft>
            <a:buNone/>
          </a:pPr>
          <a:r>
            <a:rPr lang="en-US" sz="1800" b="0" kern="1200" dirty="0"/>
            <a:t>LM Prime Minister</a:t>
          </a:r>
          <a:endParaRPr lang="en-BS" sz="1800" b="0" kern="1200" dirty="0"/>
        </a:p>
      </dsp:txBody>
      <dsp:txXfrm>
        <a:off x="11124694" y="3740555"/>
        <a:ext cx="1512296" cy="2493703"/>
      </dsp:txXfrm>
    </dsp:sp>
    <dsp:sp modelId="{223C9DB2-989E-4E1F-ADBF-99BE31615331}">
      <dsp:nvSpPr>
        <dsp:cNvPr id="0" name=""/>
        <dsp:cNvSpPr/>
      </dsp:nvSpPr>
      <dsp:spPr>
        <a:xfrm>
          <a:off x="11707408" y="2705097"/>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B71047-270B-4DCD-83B5-A505F0F708F8}">
      <dsp:nvSpPr>
        <dsp:cNvPr id="0" name=""/>
        <dsp:cNvSpPr/>
      </dsp:nvSpPr>
      <dsp:spPr>
        <a:xfrm>
          <a:off x="12712605"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Mar/2025</a:t>
          </a:r>
        </a:p>
        <a:p>
          <a:pPr marL="0" lvl="0" indent="0" algn="ctr" defTabSz="800100">
            <a:lnSpc>
              <a:spcPct val="90000"/>
            </a:lnSpc>
            <a:spcBef>
              <a:spcPct val="0"/>
            </a:spcBef>
            <a:spcAft>
              <a:spcPct val="35000"/>
            </a:spcAft>
            <a:buNone/>
          </a:pPr>
          <a:endParaRPr lang="en-US" sz="800" b="0" kern="1200" dirty="0"/>
        </a:p>
        <a:p>
          <a:pPr marL="0" lvl="0" indent="0" algn="ctr" defTabSz="800100">
            <a:lnSpc>
              <a:spcPct val="90000"/>
            </a:lnSpc>
            <a:spcBef>
              <a:spcPct val="0"/>
            </a:spcBef>
            <a:spcAft>
              <a:spcPct val="35000"/>
            </a:spcAft>
            <a:buNone/>
          </a:pPr>
          <a:r>
            <a:rPr lang="en-US" sz="1800" b="0" kern="1200" dirty="0"/>
            <a:t>Carla resigns from </a:t>
          </a:r>
        </a:p>
        <a:p>
          <a:pPr marL="0" lvl="0" indent="0" algn="ctr" defTabSz="800100">
            <a:lnSpc>
              <a:spcPct val="90000"/>
            </a:lnSpc>
            <a:spcBef>
              <a:spcPct val="0"/>
            </a:spcBef>
            <a:spcAft>
              <a:spcPct val="35000"/>
            </a:spcAft>
            <a:buNone/>
          </a:pPr>
          <a:r>
            <a:rPr lang="en-US" sz="1800" b="0" kern="1200" dirty="0"/>
            <a:t>SPINUNVIVA management</a:t>
          </a:r>
          <a:endParaRPr lang="en-BS" sz="1800" b="0" kern="1200" dirty="0"/>
        </a:p>
        <a:p>
          <a:pPr marL="0" lvl="0" indent="0" algn="ctr" defTabSz="800100">
            <a:lnSpc>
              <a:spcPct val="90000"/>
            </a:lnSpc>
            <a:spcBef>
              <a:spcPct val="0"/>
            </a:spcBef>
            <a:spcAft>
              <a:spcPct val="35000"/>
            </a:spcAft>
            <a:buNone/>
          </a:pPr>
          <a:endParaRPr lang="en-BS" sz="1800" b="0" kern="1200" dirty="0"/>
        </a:p>
      </dsp:txBody>
      <dsp:txXfrm>
        <a:off x="12712605" y="0"/>
        <a:ext cx="1512296" cy="2493703"/>
      </dsp:txXfrm>
    </dsp:sp>
    <dsp:sp modelId="{3ABB9159-46E7-41E6-926A-44126341A8B8}">
      <dsp:nvSpPr>
        <dsp:cNvPr id="0" name=""/>
        <dsp:cNvSpPr/>
      </dsp:nvSpPr>
      <dsp:spPr>
        <a:xfrm>
          <a:off x="13295319" y="2705097"/>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AE1D78-9CBB-4639-A0D4-66F25AFA866F}">
      <dsp:nvSpPr>
        <dsp:cNvPr id="0" name=""/>
        <dsp:cNvSpPr/>
      </dsp:nvSpPr>
      <dsp:spPr>
        <a:xfrm>
          <a:off x="14300516"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Mar/2025</a:t>
          </a:r>
        </a:p>
        <a:p>
          <a:pPr marL="0" lvl="0" indent="0" algn="ctr" defTabSz="800100">
            <a:lnSpc>
              <a:spcPct val="90000"/>
            </a:lnSpc>
            <a:spcBef>
              <a:spcPct val="0"/>
            </a:spcBef>
            <a:spcAft>
              <a:spcPct val="35000"/>
            </a:spcAft>
            <a:buNone/>
          </a:pPr>
          <a:endParaRPr lang="en-US" sz="800" b="0" kern="1200" dirty="0"/>
        </a:p>
        <a:p>
          <a:pPr marL="0" lvl="0" indent="0" algn="ctr" defTabSz="800100">
            <a:lnSpc>
              <a:spcPct val="90000"/>
            </a:lnSpc>
            <a:spcBef>
              <a:spcPct val="0"/>
            </a:spcBef>
            <a:spcAft>
              <a:spcPct val="35000"/>
            </a:spcAft>
            <a:buNone/>
          </a:pPr>
          <a:r>
            <a:rPr lang="en-US" sz="1800" b="1" kern="1200" dirty="0"/>
            <a:t>Collapse of the government</a:t>
          </a:r>
          <a:endParaRPr lang="en-BS" sz="1800" b="1" kern="1200" dirty="0"/>
        </a:p>
      </dsp:txBody>
      <dsp:txXfrm>
        <a:off x="14300516" y="3740555"/>
        <a:ext cx="1512296" cy="2493703"/>
      </dsp:txXfrm>
    </dsp:sp>
    <dsp:sp modelId="{B0EC43D9-DA4A-4685-BFE0-8934AB1C961E}">
      <dsp:nvSpPr>
        <dsp:cNvPr id="0" name=""/>
        <dsp:cNvSpPr/>
      </dsp:nvSpPr>
      <dsp:spPr>
        <a:xfrm flipH="1">
          <a:off x="14819547" y="2628899"/>
          <a:ext cx="474233" cy="3668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ED5F3-3099-454D-91E3-D5A63B55A82D}" type="datetimeFigureOut">
              <a:rPr lang="en-BS" smtClean="0"/>
              <a:t>27/04/2025</a:t>
            </a:fld>
            <a:endParaRPr lang="en-B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A9DE2-5089-4AEC-BD72-2C623C18130C}" type="slidenum">
              <a:rPr lang="en-BS" smtClean="0"/>
              <a:t>‹#›</a:t>
            </a:fld>
            <a:endParaRPr lang="en-BS"/>
          </a:p>
        </p:txBody>
      </p:sp>
    </p:spTree>
    <p:extLst>
      <p:ext uri="{BB962C8B-B14F-4D97-AF65-F5344CB8AC3E}">
        <p14:creationId xmlns:p14="http://schemas.microsoft.com/office/powerpoint/2010/main" val="241900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presentation sets the stage for understanding how open-source intelligence (OSINT) played a pivotal role in a significant political scandal in Portugal. By examining the steps taken to gather publicly available information, we can appreciate how private business dealings can escalate into public crises. The case illustrates the profound impact of OSINT in revealing hidden connections that can lead to governmental collapse, emphasizing the importance of transparency and accountability in both public and private sectors. </a:t>
            </a:r>
            <a:br>
              <a:rPr lang="en-US" dirty="0"/>
            </a:b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a:t>
            </a:fld>
            <a:endParaRPr lang="en-BS"/>
          </a:p>
        </p:txBody>
      </p:sp>
    </p:spTree>
    <p:extLst>
      <p:ext uri="{BB962C8B-B14F-4D97-AF65-F5344CB8AC3E}">
        <p14:creationId xmlns:p14="http://schemas.microsoft.com/office/powerpoint/2010/main" val="3900761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this slide, we delve into the background of Luís Montenegro, providing detailed personal and professional information. This data is crucial for understanding his influence and connections within the political landscape. The hint encourages the audience to consider how each piece of information can lead to further insights, reinforcing the investigative nature of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10</a:t>
            </a:fld>
            <a:endParaRPr lang="en-BS"/>
          </a:p>
        </p:txBody>
      </p:sp>
    </p:spTree>
    <p:extLst>
      <p:ext uri="{BB962C8B-B14F-4D97-AF65-F5344CB8AC3E}">
        <p14:creationId xmlns:p14="http://schemas.microsoft.com/office/powerpoint/2010/main" val="3566173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highlights the 'Portal da Assembleia da República,' which is essential for tracking the registration of interests among politicians. Understanding these interests can reveal potential conflicts and motivations behind political actions. This resource is vital for anyone looking to conduct thorough OSINT investigations into public officials.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11</a:t>
            </a:fld>
            <a:endParaRPr lang="en-BS"/>
          </a:p>
        </p:txBody>
      </p:sp>
    </p:spTree>
    <p:extLst>
      <p:ext uri="{BB962C8B-B14F-4D97-AF65-F5344CB8AC3E}">
        <p14:creationId xmlns:p14="http://schemas.microsoft.com/office/powerpoint/2010/main" val="3922154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Continuing with Luís Montenegro's profile, this slide provides additional details about his professional background and political career. The comprehensive nature of this information allows the audience to see the connections between his roles and the broader implications of his actions. The hint encourages a deeper investigation into familial and business ties, which can be critical in OSINT analysis.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12</a:t>
            </a:fld>
            <a:endParaRPr lang="en-BS"/>
          </a:p>
        </p:txBody>
      </p:sp>
    </p:spTree>
    <p:extLst>
      <p:ext uri="{BB962C8B-B14F-4D97-AF65-F5344CB8AC3E}">
        <p14:creationId xmlns:p14="http://schemas.microsoft.com/office/powerpoint/2010/main" val="1531562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presents information from the '</a:t>
            </a:r>
            <a:r>
              <a:rPr lang="en-US" dirty="0" err="1"/>
              <a:t>Diário</a:t>
            </a:r>
            <a:r>
              <a:rPr lang="en-US" dirty="0"/>
              <a:t> da República </a:t>
            </a:r>
            <a:r>
              <a:rPr lang="en-US" dirty="0" err="1"/>
              <a:t>Eletrónico</a:t>
            </a:r>
            <a:r>
              <a:rPr lang="en-US" dirty="0"/>
              <a:t>,' a key publication for legal and governmental announcements. It serves as a reminder of the importance of official records in OSINT, as they can provide verified information about individuals and organizations involved in public affairs. This context is essential for understanding the legitimacy of the data being analyzed.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13</a:t>
            </a:fld>
            <a:endParaRPr lang="en-BS"/>
          </a:p>
        </p:txBody>
      </p:sp>
    </p:spTree>
    <p:extLst>
      <p:ext uri="{BB962C8B-B14F-4D97-AF65-F5344CB8AC3E}">
        <p14:creationId xmlns:p14="http://schemas.microsoft.com/office/powerpoint/2010/main" val="3534400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E6199-137A-6CC5-BE1A-23EE55A0A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1CD78-92E8-1239-31E5-186BAA0EE9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E6D00-29C6-3239-B430-ECC997FC6599}"/>
              </a:ext>
            </a:extLst>
          </p:cNvPr>
          <p:cNvSpPr>
            <a:spLocks noGrp="1"/>
          </p:cNvSpPr>
          <p:nvPr>
            <p:ph type="body" idx="1"/>
          </p:nvPr>
        </p:nvSpPr>
        <p:spPr/>
        <p:txBody>
          <a:bodyPr/>
          <a:lstStyle/>
          <a:p>
            <a:pPr>
              <a:buNone/>
            </a:pPr>
            <a:r>
              <a:rPr lang="en-US" dirty="0"/>
              <a:t>Here, we list several companies associated with Luís Montenegro, emphasizing the importance of corporate connections in OSINT investigations. Understanding the relationships between individuals and their business interests can uncover potential conflicts of interest and hidden agendas. The hint encourages the audience to consider how these connections can lead to further inquiries. </a:t>
            </a:r>
            <a:endParaRPr lang="en-BS" dirty="0"/>
          </a:p>
        </p:txBody>
      </p:sp>
      <p:sp>
        <p:nvSpPr>
          <p:cNvPr id="4" name="Slide Number Placeholder 3">
            <a:extLst>
              <a:ext uri="{FF2B5EF4-FFF2-40B4-BE49-F238E27FC236}">
                <a16:creationId xmlns:a16="http://schemas.microsoft.com/office/drawing/2014/main" id="{60310641-9792-4D24-2E31-0BD6673A6E83}"/>
              </a:ext>
            </a:extLst>
          </p:cNvPr>
          <p:cNvSpPr>
            <a:spLocks noGrp="1"/>
          </p:cNvSpPr>
          <p:nvPr>
            <p:ph type="sldNum" sz="quarter" idx="5"/>
          </p:nvPr>
        </p:nvSpPr>
        <p:spPr/>
        <p:txBody>
          <a:bodyPr/>
          <a:lstStyle/>
          <a:p>
            <a:fld id="{6BCA9DE2-5089-4AEC-BD72-2C623C18130C}" type="slidenum">
              <a:rPr lang="en-BS" smtClean="0"/>
              <a:t>14</a:t>
            </a:fld>
            <a:endParaRPr lang="en-BS"/>
          </a:p>
        </p:txBody>
      </p:sp>
    </p:spTree>
    <p:extLst>
      <p:ext uri="{BB962C8B-B14F-4D97-AF65-F5344CB8AC3E}">
        <p14:creationId xmlns:p14="http://schemas.microsoft.com/office/powerpoint/2010/main" val="3447325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focuses on the Ministry of Justice and its role in publishing corporate acts. It highlights the significance of legal documentation in OSINT, as these records can provide insights into the operations and affiliations of various entities. This information is crucial for building a comprehensive picture of the political landscape and the individuals within it.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15</a:t>
            </a:fld>
            <a:endParaRPr lang="en-BS"/>
          </a:p>
        </p:txBody>
      </p:sp>
    </p:spTree>
    <p:extLst>
      <p:ext uri="{BB962C8B-B14F-4D97-AF65-F5344CB8AC3E}">
        <p14:creationId xmlns:p14="http://schemas.microsoft.com/office/powerpoint/2010/main" val="2363587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Continuing with the focus on SP&amp;M, this slide provides specific details about the law firm associated with Luís Montenegro. Understanding the structure and ownership of such firms can reveal important connections and influence within the legal and political spheres. This context is vital for the audience to appreciate the implications of these relationships in the broader investigation.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16</a:t>
            </a:fld>
            <a:endParaRPr lang="en-BS"/>
          </a:p>
        </p:txBody>
      </p:sp>
    </p:spTree>
    <p:extLst>
      <p:ext uri="{BB962C8B-B14F-4D97-AF65-F5344CB8AC3E}">
        <p14:creationId xmlns:p14="http://schemas.microsoft.com/office/powerpoint/2010/main" val="508961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reiterates key personal information about Luís Montenegro, including his marital status and address. Such details can be significant in OSINT, as they may lead to uncovering additional connections or insights into an individual's life. The hint emphasizes the uniqueness of the address, suggesting that it may be a focal point for further investigation.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17</a:t>
            </a:fld>
            <a:endParaRPr lang="en-BS"/>
          </a:p>
        </p:txBody>
      </p:sp>
    </p:spTree>
    <p:extLst>
      <p:ext uri="{BB962C8B-B14F-4D97-AF65-F5344CB8AC3E}">
        <p14:creationId xmlns:p14="http://schemas.microsoft.com/office/powerpoint/2010/main" val="344651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 we revisit the SP&amp;M law firm, providing additional context about its operations and previous names. This information is essential for understanding the firm's history and its potential influence on political matters. The hint encourages the audience to consider the implications of shared addresses among companies, which can indicate deeper connections.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18</a:t>
            </a:fld>
            <a:endParaRPr lang="en-BS"/>
          </a:p>
        </p:txBody>
      </p:sp>
    </p:spTree>
    <p:extLst>
      <p:ext uri="{BB962C8B-B14F-4D97-AF65-F5344CB8AC3E}">
        <p14:creationId xmlns:p14="http://schemas.microsoft.com/office/powerpoint/2010/main" val="1701022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continues to explore the SP&amp;M law firm, focusing on its partners and their roles. By examining the individuals involved, we can gain insights into the firm's influence and connections within the political landscape. The hint about using archival tools like the Wayback Machine suggests a proactive approach to uncovering historical data that may be relevant to the investigation.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19</a:t>
            </a:fld>
            <a:endParaRPr lang="en-BS"/>
          </a:p>
        </p:txBody>
      </p:sp>
    </p:spTree>
    <p:extLst>
      <p:ext uri="{BB962C8B-B14F-4D97-AF65-F5344CB8AC3E}">
        <p14:creationId xmlns:p14="http://schemas.microsoft.com/office/powerpoint/2010/main" val="3995635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Pedro Vieira, a cybersecurity engineer and OSINT expert. His diverse background as a full-stack developer and public speaker positions him uniquely to discuss the intersection of technology and intelligence gathering. This slide highlights his credentials, establishing his authority on the subject matter and setting the tone for the insights he will share throughout the presentation. </a:t>
            </a:r>
          </a:p>
        </p:txBody>
      </p:sp>
      <p:sp>
        <p:nvSpPr>
          <p:cNvPr id="4" name="Slide Number Placeholder 3"/>
          <p:cNvSpPr>
            <a:spLocks noGrp="1"/>
          </p:cNvSpPr>
          <p:nvPr>
            <p:ph type="sldNum" sz="quarter" idx="5"/>
          </p:nvPr>
        </p:nvSpPr>
        <p:spPr/>
        <p:txBody>
          <a:bodyPr/>
          <a:lstStyle/>
          <a:p>
            <a:fld id="{6BCA9DE2-5089-4AEC-BD72-2C623C18130C}" type="slidenum">
              <a:rPr lang="en-BS" smtClean="0"/>
              <a:t>2</a:t>
            </a:fld>
            <a:endParaRPr lang="en-BS"/>
          </a:p>
        </p:txBody>
      </p:sp>
    </p:spTree>
    <p:extLst>
      <p:ext uri="{BB962C8B-B14F-4D97-AF65-F5344CB8AC3E}">
        <p14:creationId xmlns:p14="http://schemas.microsoft.com/office/powerpoint/2010/main" val="236722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Returning to Luís Montenegro, this slide provides a comprehensive overview of his personal and professional background. The detailed information allows the audience to understand his influence and connections within the political sphere. The hint encourages a thorough examination of all available data, reinforcing the investigative nature of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20</a:t>
            </a:fld>
            <a:endParaRPr lang="en-BS"/>
          </a:p>
        </p:txBody>
      </p:sp>
    </p:spTree>
    <p:extLst>
      <p:ext uri="{BB962C8B-B14F-4D97-AF65-F5344CB8AC3E}">
        <p14:creationId xmlns:p14="http://schemas.microsoft.com/office/powerpoint/2010/main" val="1216949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introduces the 'Portal BASE,' a crucial resource for accessing public contract information. Understanding how to navigate these databases is essential for conducting effective OSINT investigations. This resource can provide insights into government spending and relationships between public officials and private entities.</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21</a:t>
            </a:fld>
            <a:endParaRPr lang="en-BS"/>
          </a:p>
        </p:txBody>
      </p:sp>
    </p:spTree>
    <p:extLst>
      <p:ext uri="{BB962C8B-B14F-4D97-AF65-F5344CB8AC3E}">
        <p14:creationId xmlns:p14="http://schemas.microsoft.com/office/powerpoint/2010/main" val="675433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 we present a summary of public contracts associated with various entities, including monetary values. This data is vital for understanding the financial relationships between government and private businesses. Highlighting these contracts underscores the potential for conflicts of interest and the importance of transparency in public dealings.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22</a:t>
            </a:fld>
            <a:endParaRPr lang="en-BS"/>
          </a:p>
        </p:txBody>
      </p:sp>
    </p:spTree>
    <p:extLst>
      <p:ext uri="{BB962C8B-B14F-4D97-AF65-F5344CB8AC3E}">
        <p14:creationId xmlns:p14="http://schemas.microsoft.com/office/powerpoint/2010/main" val="164952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focuses on Luimonteago, Lda, providing essential information about the company. Understanding the operations and affiliations of such entities is crucial for OSINT investigations, as they can reveal connections to public officials and their interests. This context helps the audience appreciate the broader implications of corporate relationships in political scandals.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23</a:t>
            </a:fld>
            <a:endParaRPr lang="en-BS"/>
          </a:p>
        </p:txBody>
      </p:sp>
    </p:spTree>
    <p:extLst>
      <p:ext uri="{BB962C8B-B14F-4D97-AF65-F5344CB8AC3E}">
        <p14:creationId xmlns:p14="http://schemas.microsoft.com/office/powerpoint/2010/main" val="599304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Continuing with </a:t>
            </a:r>
            <a:r>
              <a:rPr lang="en-US" dirty="0" err="1"/>
              <a:t>Oliveiras</a:t>
            </a:r>
            <a:r>
              <a:rPr lang="en-US" dirty="0"/>
              <a:t> Gold de Portugal, this slide provides key details about the company. As with previous slides, understanding the connections between businesses and public officials is essential for uncovering potential conflicts of interest. This information reinforces the importance of thorough investigations in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24</a:t>
            </a:fld>
            <a:endParaRPr lang="en-BS"/>
          </a:p>
        </p:txBody>
      </p:sp>
    </p:spTree>
    <p:extLst>
      <p:ext uri="{BB962C8B-B14F-4D97-AF65-F5344CB8AC3E}">
        <p14:creationId xmlns:p14="http://schemas.microsoft.com/office/powerpoint/2010/main" val="1183223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references </a:t>
            </a:r>
            <a:r>
              <a:rPr lang="en-US" dirty="0" err="1"/>
              <a:t>Semanário</a:t>
            </a:r>
            <a:r>
              <a:rPr lang="en-US" dirty="0"/>
              <a:t> Expresso, a publication that may provide additional context or insights into the ongoing investigation. Highlighting media sources emphasizes the role of journalism in uncovering public scandals and the importance of cross-referencing information from various outlets in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25</a:t>
            </a:fld>
            <a:endParaRPr lang="en-BS"/>
          </a:p>
        </p:txBody>
      </p:sp>
    </p:spTree>
    <p:extLst>
      <p:ext uri="{BB962C8B-B14F-4D97-AF65-F5344CB8AC3E}">
        <p14:creationId xmlns:p14="http://schemas.microsoft.com/office/powerpoint/2010/main" val="1590073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7742D-6E24-6390-9167-C2286D813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622C01-A78E-7530-2DFE-AA64EB656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70660-73C4-8179-B79D-104362862D77}"/>
              </a:ext>
            </a:extLst>
          </p:cNvPr>
          <p:cNvSpPr>
            <a:spLocks noGrp="1"/>
          </p:cNvSpPr>
          <p:nvPr>
            <p:ph type="body" idx="1"/>
          </p:nvPr>
        </p:nvSpPr>
        <p:spPr/>
        <p:txBody>
          <a:bodyPr/>
          <a:lstStyle/>
          <a:p>
            <a:pPr>
              <a:buNone/>
            </a:pPr>
            <a:r>
              <a:rPr lang="en-US" dirty="0"/>
              <a:t>Here, we list several companies associated with Luís Montenegro, emphasizing the importance of corporate connections in OSINT investigations. Understanding the relationships between individuals and their business interests can uncover potential conflicts of interest and hidden agendas. The hint encourages the audience to consider how these connections can lead to further inquiries. </a:t>
            </a:r>
            <a:endParaRPr lang="en-BS" dirty="0"/>
          </a:p>
        </p:txBody>
      </p:sp>
      <p:sp>
        <p:nvSpPr>
          <p:cNvPr id="4" name="Slide Number Placeholder 3">
            <a:extLst>
              <a:ext uri="{FF2B5EF4-FFF2-40B4-BE49-F238E27FC236}">
                <a16:creationId xmlns:a16="http://schemas.microsoft.com/office/drawing/2014/main" id="{1BD8730A-2AA2-55C5-2979-120D670FCFB6}"/>
              </a:ext>
            </a:extLst>
          </p:cNvPr>
          <p:cNvSpPr>
            <a:spLocks noGrp="1"/>
          </p:cNvSpPr>
          <p:nvPr>
            <p:ph type="sldNum" sz="quarter" idx="5"/>
          </p:nvPr>
        </p:nvSpPr>
        <p:spPr/>
        <p:txBody>
          <a:bodyPr/>
          <a:lstStyle/>
          <a:p>
            <a:fld id="{6BCA9DE2-5089-4AEC-BD72-2C623C18130C}" type="slidenum">
              <a:rPr lang="en-BS" smtClean="0"/>
              <a:t>26</a:t>
            </a:fld>
            <a:endParaRPr lang="en-BS"/>
          </a:p>
        </p:txBody>
      </p:sp>
    </p:spTree>
    <p:extLst>
      <p:ext uri="{BB962C8B-B14F-4D97-AF65-F5344CB8AC3E}">
        <p14:creationId xmlns:p14="http://schemas.microsoft.com/office/powerpoint/2010/main" val="3306428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focuses on </a:t>
            </a:r>
            <a:r>
              <a:rPr lang="en-US" dirty="0" err="1"/>
              <a:t>Spinumviva</a:t>
            </a:r>
            <a:r>
              <a:rPr lang="en-US" dirty="0"/>
              <a:t>, Lda, providing essential information about the company. As with previous slides, understanding the operations and affiliations of such entities is crucial for OSINT investigations, as they can reveal connections to public officials and their interests. This context helps the audience appreciate the broader implications of corporate relationships in political scandals. </a:t>
            </a:r>
            <a:br>
              <a:rPr lang="en-US" dirty="0"/>
            </a:b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27</a:t>
            </a:fld>
            <a:endParaRPr lang="en-BS"/>
          </a:p>
        </p:txBody>
      </p:sp>
    </p:spTree>
    <p:extLst>
      <p:ext uri="{BB962C8B-B14F-4D97-AF65-F5344CB8AC3E}">
        <p14:creationId xmlns:p14="http://schemas.microsoft.com/office/powerpoint/2010/main" val="2343094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Returning to </a:t>
            </a:r>
            <a:r>
              <a:rPr lang="en-US" dirty="0" err="1"/>
              <a:t>Spinumviva</a:t>
            </a:r>
            <a:r>
              <a:rPr lang="en-US" dirty="0"/>
              <a:t>, this slide provides a timeline of significant events related to the company. Understanding these milestones can help the audience grasp the company's evolution and its potential connections to public officials. The hint encourages a proactive approach to gathering information, emphasizing the importance of thorough investigations in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28</a:t>
            </a:fld>
            <a:endParaRPr lang="en-BS"/>
          </a:p>
        </p:txBody>
      </p:sp>
    </p:spTree>
    <p:extLst>
      <p:ext uri="{BB962C8B-B14F-4D97-AF65-F5344CB8AC3E}">
        <p14:creationId xmlns:p14="http://schemas.microsoft.com/office/powerpoint/2010/main" val="848965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Here, we revisit Spinumviva, summarizing key details about the company. This slide serves as a reminder of the various entities involved and their potential influence on political matters. The audience is encouraged to consider how these relationships can lead to further inquiries, reinforcing the investigative nature of OSINT.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29</a:t>
            </a:fld>
            <a:endParaRPr lang="en-BS"/>
          </a:p>
        </p:txBody>
      </p:sp>
    </p:spTree>
    <p:extLst>
      <p:ext uri="{BB962C8B-B14F-4D97-AF65-F5344CB8AC3E}">
        <p14:creationId xmlns:p14="http://schemas.microsoft.com/office/powerpoint/2010/main" val="406767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3</a:t>
            </a:fld>
            <a:endParaRPr lang="en-BS"/>
          </a:p>
        </p:txBody>
      </p:sp>
    </p:spTree>
    <p:extLst>
      <p:ext uri="{BB962C8B-B14F-4D97-AF65-F5344CB8AC3E}">
        <p14:creationId xmlns:p14="http://schemas.microsoft.com/office/powerpoint/2010/main" val="355242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slide provides a comprehensive overview of Luís Montenegro's personal and professional background, including contact information. Understanding his connections and influence is crucial for the audience to appreciate the broader implications of the investigation. The hint encourages the audience to consider how automation can streamline the process of gathering and analyzing information.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30</a:t>
            </a:fld>
            <a:endParaRPr lang="en-BS"/>
          </a:p>
        </p:txBody>
      </p:sp>
    </p:spTree>
    <p:extLst>
      <p:ext uri="{BB962C8B-B14F-4D97-AF65-F5344CB8AC3E}">
        <p14:creationId xmlns:p14="http://schemas.microsoft.com/office/powerpoint/2010/main" val="534564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AC1E6-C14F-6B16-9B53-D752A29E6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F0DC2-7A94-4790-F564-75A14DFE0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E0407-5825-9D8D-5B5A-973D108413A1}"/>
              </a:ext>
            </a:extLst>
          </p:cNvPr>
          <p:cNvSpPr>
            <a:spLocks noGrp="1"/>
          </p:cNvSpPr>
          <p:nvPr>
            <p:ph type="body" idx="1"/>
          </p:nvPr>
        </p:nvSpPr>
        <p:spPr/>
        <p:txBody>
          <a:bodyPr/>
          <a:lstStyle/>
          <a:p>
            <a:pPr>
              <a:buNone/>
            </a:pPr>
            <a:r>
              <a:rPr lang="en-US" dirty="0"/>
              <a:t>This slide continues to detail </a:t>
            </a:r>
            <a:r>
              <a:rPr lang="en-US" dirty="0" err="1"/>
              <a:t>Spinumviva</a:t>
            </a:r>
            <a:r>
              <a:rPr lang="en-US" dirty="0"/>
              <a:t>, providing additional context about its operations. The timeline of events reinforces the importance of understanding the company's history and its potential influence on political matters. This information is crucial for building a comprehensive picture of the relationships at play in the investigation. </a:t>
            </a:r>
            <a:endParaRPr lang="en-BS" dirty="0"/>
          </a:p>
        </p:txBody>
      </p:sp>
      <p:sp>
        <p:nvSpPr>
          <p:cNvPr id="4" name="Slide Number Placeholder 3">
            <a:extLst>
              <a:ext uri="{FF2B5EF4-FFF2-40B4-BE49-F238E27FC236}">
                <a16:creationId xmlns:a16="http://schemas.microsoft.com/office/drawing/2014/main" id="{95E45D51-AC08-D798-4869-9335AA041BAA}"/>
              </a:ext>
            </a:extLst>
          </p:cNvPr>
          <p:cNvSpPr>
            <a:spLocks noGrp="1"/>
          </p:cNvSpPr>
          <p:nvPr>
            <p:ph type="sldNum" sz="quarter" idx="5"/>
          </p:nvPr>
        </p:nvSpPr>
        <p:spPr/>
        <p:txBody>
          <a:bodyPr/>
          <a:lstStyle/>
          <a:p>
            <a:fld id="{6BCA9DE2-5089-4AEC-BD72-2C623C18130C}" type="slidenum">
              <a:rPr lang="en-BS" smtClean="0"/>
              <a:t>31</a:t>
            </a:fld>
            <a:endParaRPr lang="en-BS"/>
          </a:p>
        </p:txBody>
      </p:sp>
    </p:spTree>
    <p:extLst>
      <p:ext uri="{BB962C8B-B14F-4D97-AF65-F5344CB8AC3E}">
        <p14:creationId xmlns:p14="http://schemas.microsoft.com/office/powerpoint/2010/main" val="1728566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20452-5816-579A-D94C-FCA5EC4E6C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6D3E4-C4B3-A8D8-285F-02CD39ED1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524FF-F58F-37C7-E111-6C5F7F553C4D}"/>
              </a:ext>
            </a:extLst>
          </p:cNvPr>
          <p:cNvSpPr>
            <a:spLocks noGrp="1"/>
          </p:cNvSpPr>
          <p:nvPr>
            <p:ph type="body" idx="1"/>
          </p:nvPr>
        </p:nvSpPr>
        <p:spPr/>
        <p:txBody>
          <a:bodyPr/>
          <a:lstStyle/>
          <a:p>
            <a:pPr>
              <a:buNone/>
            </a:pPr>
            <a:r>
              <a:rPr lang="en-US" dirty="0"/>
              <a:t>This slide continues to detail </a:t>
            </a:r>
            <a:r>
              <a:rPr lang="en-US" dirty="0" err="1"/>
              <a:t>Spinumviva</a:t>
            </a:r>
            <a:r>
              <a:rPr lang="en-US" dirty="0"/>
              <a:t>, providing additional context about its operations. The timeline of events reinforces the importance of understanding the company's history and its potential influence on political matters. This information is crucial for building a comprehensive picture of the relationships at play in the investigation. </a:t>
            </a:r>
            <a:endParaRPr lang="en-BS" dirty="0"/>
          </a:p>
        </p:txBody>
      </p:sp>
      <p:sp>
        <p:nvSpPr>
          <p:cNvPr id="4" name="Slide Number Placeholder 3">
            <a:extLst>
              <a:ext uri="{FF2B5EF4-FFF2-40B4-BE49-F238E27FC236}">
                <a16:creationId xmlns:a16="http://schemas.microsoft.com/office/drawing/2014/main" id="{C6D79C04-E2F6-E814-BB95-1FFA15BA713E}"/>
              </a:ext>
            </a:extLst>
          </p:cNvPr>
          <p:cNvSpPr>
            <a:spLocks noGrp="1"/>
          </p:cNvSpPr>
          <p:nvPr>
            <p:ph type="sldNum" sz="quarter" idx="5"/>
          </p:nvPr>
        </p:nvSpPr>
        <p:spPr/>
        <p:txBody>
          <a:bodyPr/>
          <a:lstStyle/>
          <a:p>
            <a:fld id="{6BCA9DE2-5089-4AEC-BD72-2C623C18130C}" type="slidenum">
              <a:rPr lang="en-BS" smtClean="0"/>
              <a:t>32</a:t>
            </a:fld>
            <a:endParaRPr lang="en-BS"/>
          </a:p>
        </p:txBody>
      </p:sp>
    </p:spTree>
    <p:extLst>
      <p:ext uri="{BB962C8B-B14F-4D97-AF65-F5344CB8AC3E}">
        <p14:creationId xmlns:p14="http://schemas.microsoft.com/office/powerpoint/2010/main" val="4014744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In conclusion, this slide emphasizes the transformative power of OSINT in turning scattered public data into actionable intelligence. The case study serves as a reminder of the importance of transparency and accountability in both public and private sectors. The audience is encouraged to reflect on the broader implications of OSINT in today's information-driven world.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33</a:t>
            </a:fld>
            <a:endParaRPr lang="en-BS"/>
          </a:p>
        </p:txBody>
      </p:sp>
    </p:spTree>
    <p:extLst>
      <p:ext uri="{BB962C8B-B14F-4D97-AF65-F5344CB8AC3E}">
        <p14:creationId xmlns:p14="http://schemas.microsoft.com/office/powerpoint/2010/main" val="2383433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slide presents various portals and resources that are essential for conducting OSINT investigations. By providing links to government and public databases, the audience is equipped with practical tools to further their understanding and application of OSINT techniques. This resourcefulness is key to effective intelligence gathering.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34</a:t>
            </a:fld>
            <a:endParaRPr lang="en-BS"/>
          </a:p>
        </p:txBody>
      </p:sp>
    </p:spTree>
    <p:extLst>
      <p:ext uri="{BB962C8B-B14F-4D97-AF65-F5344CB8AC3E}">
        <p14:creationId xmlns:p14="http://schemas.microsoft.com/office/powerpoint/2010/main" val="3693551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E6A4D-8117-07A2-C8D3-AE37F5874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65556-AFEC-E7EC-35CB-A04E0E2776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5DE92-2D32-3F97-CC4E-BBDB30A3A6F2}"/>
              </a:ext>
            </a:extLst>
          </p:cNvPr>
          <p:cNvSpPr>
            <a:spLocks noGrp="1"/>
          </p:cNvSpPr>
          <p:nvPr>
            <p:ph type="body" idx="1"/>
          </p:nvPr>
        </p:nvSpPr>
        <p:spPr/>
        <p:txBody>
          <a:bodyPr/>
          <a:lstStyle/>
          <a:p>
            <a:pPr>
              <a:buNone/>
            </a:pPr>
            <a:r>
              <a:rPr lang="en-US" dirty="0"/>
              <a:t>Generated by Copilot</a:t>
            </a:r>
            <a:br>
              <a:rPr lang="en-US" dirty="0"/>
            </a:br>
            <a:br>
              <a:rPr lang="en-US" dirty="0"/>
            </a:br>
            <a:r>
              <a:rPr lang="en-US" dirty="0"/>
              <a:t>Looking to the future, this slide outlines the potential for public databases, automation, and data analytics in enhancing OSINT capabilities. By mapping key individuals and tracing financial connections, we can improve transparency and accountability in public service. This forward-thinking approach encourages the audience to consider how technology can aid in uncovering hidden truths. </a:t>
            </a:r>
            <a:br>
              <a:rPr lang="en-US" dirty="0"/>
            </a:br>
            <a:r>
              <a:rPr lang="en-US" dirty="0"/>
              <a:t>______</a:t>
            </a:r>
          </a:p>
          <a:p>
            <a:br>
              <a:rPr lang="en-US" dirty="0"/>
            </a:br>
            <a:r>
              <a:rPr lang="en-US" dirty="0"/>
              <a:t>Database of companies</a:t>
            </a:r>
          </a:p>
          <a:p>
            <a:pPr lvl="1"/>
            <a:r>
              <a:rPr lang="en-US" dirty="0"/>
              <a:t>Multiple sources</a:t>
            </a:r>
          </a:p>
          <a:p>
            <a:pPr lvl="1"/>
            <a:r>
              <a:rPr lang="en-US" dirty="0"/>
              <a:t>Search by persons</a:t>
            </a:r>
          </a:p>
          <a:p>
            <a:pPr lvl="1"/>
            <a:r>
              <a:rPr lang="en-US" dirty="0"/>
              <a:t>Network visualization</a:t>
            </a:r>
          </a:p>
          <a:p>
            <a:pPr lvl="2"/>
            <a:r>
              <a:rPr lang="en-US" dirty="0"/>
              <a:t>Companies</a:t>
            </a:r>
          </a:p>
          <a:p>
            <a:pPr lvl="2"/>
            <a:r>
              <a:rPr lang="en-US" dirty="0"/>
              <a:t>Persons</a:t>
            </a:r>
          </a:p>
        </p:txBody>
      </p:sp>
      <p:sp>
        <p:nvSpPr>
          <p:cNvPr id="4" name="Slide Number Placeholder 3">
            <a:extLst>
              <a:ext uri="{FF2B5EF4-FFF2-40B4-BE49-F238E27FC236}">
                <a16:creationId xmlns:a16="http://schemas.microsoft.com/office/drawing/2014/main" id="{DA1D8288-2F2D-5232-107E-7FCB8857C7AC}"/>
              </a:ext>
            </a:extLst>
          </p:cNvPr>
          <p:cNvSpPr>
            <a:spLocks noGrp="1"/>
          </p:cNvSpPr>
          <p:nvPr>
            <p:ph type="sldNum" sz="quarter" idx="5"/>
          </p:nvPr>
        </p:nvSpPr>
        <p:spPr/>
        <p:txBody>
          <a:bodyPr/>
          <a:lstStyle/>
          <a:p>
            <a:fld id="{6BCA9DE2-5089-4AEC-BD72-2C623C18130C}" type="slidenum">
              <a:rPr lang="en-BS" smtClean="0"/>
              <a:t>35</a:t>
            </a:fld>
            <a:endParaRPr lang="en-BS"/>
          </a:p>
        </p:txBody>
      </p:sp>
    </p:spTree>
    <p:extLst>
      <p:ext uri="{BB962C8B-B14F-4D97-AF65-F5344CB8AC3E}">
        <p14:creationId xmlns:p14="http://schemas.microsoft.com/office/powerpoint/2010/main" val="563360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As we wrap up, this slide invites questions and discussions, fostering engagement with the audience. It's an opportunity to clarify any points and delve deeper into specific areas of interest. Encouraging dialogue reinforces the collaborative nature of learning and sharing insights in the field of OSINT.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36</a:t>
            </a:fld>
            <a:endParaRPr lang="en-BS"/>
          </a:p>
        </p:txBody>
      </p:sp>
    </p:spTree>
    <p:extLst>
      <p:ext uri="{BB962C8B-B14F-4D97-AF65-F5344CB8AC3E}">
        <p14:creationId xmlns:p14="http://schemas.microsoft.com/office/powerpoint/2010/main" val="12758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21DA8-2756-669D-D9C6-706C92DF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A6C02-C1EA-952F-9E37-AF05B1963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7B897-FE88-9E2D-93F6-BA17B89E2663}"/>
              </a:ext>
            </a:extLst>
          </p:cNvPr>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a:extLst>
              <a:ext uri="{FF2B5EF4-FFF2-40B4-BE49-F238E27FC236}">
                <a16:creationId xmlns:a16="http://schemas.microsoft.com/office/drawing/2014/main" id="{E5856F5C-8ECC-B2A6-147B-905817866F72}"/>
              </a:ext>
            </a:extLst>
          </p:cNvPr>
          <p:cNvSpPr>
            <a:spLocks noGrp="1"/>
          </p:cNvSpPr>
          <p:nvPr>
            <p:ph type="sldNum" sz="quarter" idx="5"/>
          </p:nvPr>
        </p:nvSpPr>
        <p:spPr/>
        <p:txBody>
          <a:bodyPr/>
          <a:lstStyle/>
          <a:p>
            <a:fld id="{6BCA9DE2-5089-4AEC-BD72-2C623C18130C}" type="slidenum">
              <a:rPr lang="en-BS" smtClean="0"/>
              <a:t>4</a:t>
            </a:fld>
            <a:endParaRPr lang="en-BS"/>
          </a:p>
        </p:txBody>
      </p:sp>
    </p:spTree>
    <p:extLst>
      <p:ext uri="{BB962C8B-B14F-4D97-AF65-F5344CB8AC3E}">
        <p14:creationId xmlns:p14="http://schemas.microsoft.com/office/powerpoint/2010/main" val="315464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5</a:t>
            </a:fld>
            <a:endParaRPr lang="en-BS"/>
          </a:p>
        </p:txBody>
      </p:sp>
    </p:spTree>
    <p:extLst>
      <p:ext uri="{BB962C8B-B14F-4D97-AF65-F5344CB8AC3E}">
        <p14:creationId xmlns:p14="http://schemas.microsoft.com/office/powerpoint/2010/main" val="42393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6</a:t>
            </a:fld>
            <a:endParaRPr lang="en-BS"/>
          </a:p>
        </p:txBody>
      </p:sp>
    </p:spTree>
    <p:extLst>
      <p:ext uri="{BB962C8B-B14F-4D97-AF65-F5344CB8AC3E}">
        <p14:creationId xmlns:p14="http://schemas.microsoft.com/office/powerpoint/2010/main" val="372007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provides a definition of open-source intelligence, emphasizing its role in gathering actionable intelligence from publicly available sources. It highlights various platforms for information collection, such as government websites and social media. Understanding these sources is essential for the audience to grasp how OSINT can be effectively utilized in real-world scenarios.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7</a:t>
            </a:fld>
            <a:endParaRPr lang="en-BS"/>
          </a:p>
        </p:txBody>
      </p:sp>
    </p:spTree>
    <p:extLst>
      <p:ext uri="{BB962C8B-B14F-4D97-AF65-F5344CB8AC3E}">
        <p14:creationId xmlns:p14="http://schemas.microsoft.com/office/powerpoint/2010/main" val="115552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 we focus on the Prime Minister's involvement in the scandal. This slide serves as a transition into discussing specific individuals and their roles in the events that unfolded. By highlighting the Prime Minister, we set the stage for a deeper exploration of the connections and implications of the information gathered through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8</a:t>
            </a:fld>
            <a:endParaRPr lang="en-BS"/>
          </a:p>
        </p:txBody>
      </p:sp>
    </p:spTree>
    <p:extLst>
      <p:ext uri="{BB962C8B-B14F-4D97-AF65-F5344CB8AC3E}">
        <p14:creationId xmlns:p14="http://schemas.microsoft.com/office/powerpoint/2010/main" val="440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introduces the 'Portal do Governo,' a key resource for gathering information about government officials and their activities. It hints at the importance of examining prior administrations and officials, which can provide context and background necessary for understanding the current situation. This approach underscores the value of historical data in OSINT investigations.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9</a:t>
            </a:fld>
            <a:endParaRPr lang="en-BS"/>
          </a:p>
        </p:txBody>
      </p:sp>
    </p:spTree>
    <p:extLst>
      <p:ext uri="{BB962C8B-B14F-4D97-AF65-F5344CB8AC3E}">
        <p14:creationId xmlns:p14="http://schemas.microsoft.com/office/powerpoint/2010/main" val="384630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hyperlink" Target="https://www.parlamento.pt/"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svg"/><Relationship Id="rId9" Type="http://schemas.openxmlformats.org/officeDocument/2006/relationships/hyperlink" Target="https://www.parlamento.pt/DeputadoGP/Paginas/Biografia.aspx?BID=156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hyperlink" Target="https://diariodarepublica.pt/" TargetMode="External"/><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einforma.pt/servlet/app/portal/ENTP/prod/ETIQUETA_EMPRESA_MARCA/nif/510445020/marca/SP&amp;M%20ADVOGADO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hyperlink" Target="https://web.archive.org/web/20190616061745/https:/spm-advogados.com/socios/" TargetMode="External"/><Relationship Id="rId3" Type="http://schemas.openxmlformats.org/officeDocument/2006/relationships/image" Target="../media/image1.png"/><Relationship Id="rId7" Type="http://schemas.openxmlformats.org/officeDocument/2006/relationships/hyperlink" Target="https://spm-advogados.com/"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s://portal.oa.pt/advogados/pesquisa-de-advogados/?l=&amp;cg=&amp;ce=44944P&amp;n=&amp;lo=&amp;m=&amp;cp=&amp;op=&amp;o=0"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www.linkedin.com/in/pedroaovieira/overlay/about-this-profil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hyperlink" Target="https://www.base.gov.p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0.png"/><Relationship Id="rId4" Type="http://schemas.openxmlformats.org/officeDocument/2006/relationships/image" Target="../media/image2.svg"/><Relationship Id="rId9" Type="http://schemas.openxmlformats.org/officeDocument/2006/relationships/hyperlink" Target="https://www.base.gov.pt/Base4/pt/pesquisa/?type=contratos&amp;adjudicatariaid=521362"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hyperlink" Target="https://smmp.pt/author/smmp-sindicato-dos-magistrados-do-ministerio-pu-20/page/441/"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hyperlink" Target="https://www.iberinform.pt/empresa/24946732/spinumviva-lda"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hyperlink" Target="http://www.sicae.pt/Detalhe.aspx?NIPC=516195174"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png"/><Relationship Id="rId7" Type="http://schemas.openxmlformats.org/officeDocument/2006/relationships/diagramData" Target="../diagrams/data2.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svg"/><Relationship Id="rId11" Type="http://schemas.microsoft.com/office/2007/relationships/diagramDrawing" Target="../diagrams/drawing2.xml"/><Relationship Id="rId5" Type="http://schemas.openxmlformats.org/officeDocument/2006/relationships/image" Target="../media/image3.png"/><Relationship Id="rId10" Type="http://schemas.openxmlformats.org/officeDocument/2006/relationships/diagramColors" Target="../diagrams/colors2.xml"/><Relationship Id="rId4" Type="http://schemas.openxmlformats.org/officeDocument/2006/relationships/image" Target="../media/image2.svg"/><Relationship Id="rId9"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13" Type="http://schemas.openxmlformats.org/officeDocument/2006/relationships/hyperlink" Target="https://www.parlamento.pt/DeputadoGP/Paginas/XIIL_RegInteresses.aspx?BID=1561&amp;leg=XIII" TargetMode="External"/><Relationship Id="rId18" Type="http://schemas.openxmlformats.org/officeDocument/2006/relationships/hyperlink" Target="https://www.base.gov.pt/" TargetMode="External"/><Relationship Id="rId26" Type="http://schemas.openxmlformats.org/officeDocument/2006/relationships/image" Target="../media/image27.png"/><Relationship Id="rId21" Type="http://schemas.openxmlformats.org/officeDocument/2006/relationships/hyperlink" Target="https://www.base.gov.pt/Base4/pt/pesquisa/?type=entidades&amp;texto=" TargetMode="External"/><Relationship Id="rId34" Type="http://schemas.openxmlformats.org/officeDocument/2006/relationships/hyperlink" Target="https://www.seg-social.pt/lista-de-devedores-na-seguranca-social" TargetMode="External"/><Relationship Id="rId7" Type="http://schemas.openxmlformats.org/officeDocument/2006/relationships/hyperlink" Target="https://www.portugal.gov.pt/pt/gc24/governo/composicao" TargetMode="External"/><Relationship Id="rId12" Type="http://schemas.openxmlformats.org/officeDocument/2006/relationships/hyperlink" Target="https://www.parlamento.pt/DeputadoGP/Paginas/Biografia.aspx?BID=2061" TargetMode="External"/><Relationship Id="rId17" Type="http://schemas.openxmlformats.org/officeDocument/2006/relationships/image" Target="../media/image23.png"/><Relationship Id="rId25" Type="http://schemas.openxmlformats.org/officeDocument/2006/relationships/hyperlink" Target="https://publicacoes.mj.pt/Index.aspx" TargetMode="External"/><Relationship Id="rId33" Type="http://schemas.openxmlformats.org/officeDocument/2006/relationships/hyperlink" Target="https://www.citius.mj.pt/portal/consultas/ConsultasVenda.aspx" TargetMode="External"/><Relationship Id="rId2" Type="http://schemas.openxmlformats.org/officeDocument/2006/relationships/notesSlide" Target="../notesSlides/notesSlide34.xml"/><Relationship Id="rId16" Type="http://schemas.openxmlformats.org/officeDocument/2006/relationships/hyperlink" Target="https://www.parlamento.pt/" TargetMode="External"/><Relationship Id="rId20" Type="http://schemas.openxmlformats.org/officeDocument/2006/relationships/hyperlink" Target="https://www.base.gov.pt/Base4/pt/pesquisa/?type=anuncios&amp;texto=&amp;numeroanuncio=&amp;emissora=&amp;desdedatapublicacao=&amp;atedatapublicacao=&amp;desdeprecobase=&amp;ateprecobase=&amp;tipoacto=0&amp;tipomodelo=0&amp;tipocontrato=0&amp;cpv=" TargetMode="External"/><Relationship Id="rId29" Type="http://schemas.openxmlformats.org/officeDocument/2006/relationships/hyperlink" Target="https://diariodarepublica.pt/" TargetMode="Externa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hyperlink" Target="https://www.parlamento.pt/DeputadoGP/Paginas/Deputados_ef.aspx" TargetMode="External"/><Relationship Id="rId24" Type="http://schemas.openxmlformats.org/officeDocument/2006/relationships/hyperlink" Target="https://publicacoes.mj.pt/Pesquisa.aspx" TargetMode="External"/><Relationship Id="rId32" Type="http://schemas.openxmlformats.org/officeDocument/2006/relationships/hyperlink" Target="https://www.citius.mj.pt/portal/execucoes/listapublicaexecucoes.aspx" TargetMode="External"/><Relationship Id="rId37" Type="http://schemas.openxmlformats.org/officeDocument/2006/relationships/hyperlink" Target="https://www.penhorado.pt/" TargetMode="External"/><Relationship Id="rId5" Type="http://schemas.openxmlformats.org/officeDocument/2006/relationships/image" Target="../media/image3.png"/><Relationship Id="rId15" Type="http://schemas.openxmlformats.org/officeDocument/2006/relationships/hyperlink" Target="https://www.parlamento.pt/Cidadania/Paginas/DadosAbertos.aspx" TargetMode="External"/><Relationship Id="rId23" Type="http://schemas.openxmlformats.org/officeDocument/2006/relationships/image" Target="../media/image29.png"/><Relationship Id="rId28" Type="http://schemas.openxmlformats.org/officeDocument/2006/relationships/hyperlink" Target="https://dre.tretas.org/" TargetMode="External"/><Relationship Id="rId36" Type="http://schemas.openxmlformats.org/officeDocument/2006/relationships/hyperlink" Target="https://www.pesquisabenspenhorados.com/" TargetMode="External"/><Relationship Id="rId10" Type="http://schemas.openxmlformats.org/officeDocument/2006/relationships/image" Target="../media/image22.png"/><Relationship Id="rId19" Type="http://schemas.openxmlformats.org/officeDocument/2006/relationships/hyperlink" Target="https://www.base.gov.pt/Base4/pt/pesquisa/?type=contratos&amp;texto=&amp;tipo=0&amp;tipocontrato=0&amp;cpv=&amp;aqinfo=&amp;adjudicante=&amp;adjudicataria=&amp;sel_price=price_c1&amp;desdeprecocontrato=&amp;ateprecocontrato=&amp;desdeprecoefectivo=&amp;ateprecoefectivo=&amp;desdeprazoexecucao=&amp;ateprazoexecucao=&amp;sel_date=date_c1&amp;desdedatacontrato=&amp;atedatacontrato=&amp;desdedatapublicacao=&amp;atedatapublicacao=&amp;desdedatafecho=&amp;atedatafecho=&amp;pais=0&amp;distrito=0&amp;concelho=0" TargetMode="External"/><Relationship Id="rId31" Type="http://schemas.openxmlformats.org/officeDocument/2006/relationships/hyperlink" Target="https://igf.gov.pt/subvencoes-publicas" TargetMode="External"/><Relationship Id="rId4" Type="http://schemas.openxmlformats.org/officeDocument/2006/relationships/image" Target="../media/image2.svg"/><Relationship Id="rId9" Type="http://schemas.openxmlformats.org/officeDocument/2006/relationships/hyperlink" Target="https://www.portugal.gov.pt/" TargetMode="External"/><Relationship Id="rId14" Type="http://schemas.openxmlformats.org/officeDocument/2006/relationships/hyperlink" Target="https://www.parlamento.pt/DeputadoGP/Paginas/RegistoInteresses.aspx?BID=2061" TargetMode="External"/><Relationship Id="rId22" Type="http://schemas.openxmlformats.org/officeDocument/2006/relationships/hyperlink" Target="https://www.base.gov.pt/Base4/pt/estatisticas/indicadores-das-entidades-adjudicantes/" TargetMode="External"/><Relationship Id="rId27" Type="http://schemas.openxmlformats.org/officeDocument/2006/relationships/hyperlink" Target="https://diariodarepublica.pt/dr/pesquisa" TargetMode="External"/><Relationship Id="rId30" Type="http://schemas.openxmlformats.org/officeDocument/2006/relationships/image" Target="../media/image26.png"/><Relationship Id="rId35" Type="http://schemas.openxmlformats.org/officeDocument/2006/relationships/hyperlink" Target="https://static.portaldasfinancas.gov.pt/app/devedores_static/de-devedores.html" TargetMode="External"/><Relationship Id="rId8" Type="http://schemas.openxmlformats.org/officeDocument/2006/relationships/hyperlink" Target="https://www.portugal.gov.pt/pt/gc24/primeiro-ministro" TargetMode="Externa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15.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42.svg"/><Relationship Id="rId4" Type="http://schemas.openxmlformats.org/officeDocument/2006/relationships/image" Target="../media/image2.sv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5.svg"/><Relationship Id="rId4" Type="http://schemas.openxmlformats.org/officeDocument/2006/relationships/image" Target="../media/image2.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11" Type="http://schemas.microsoft.com/office/2007/relationships/diagramDrawing" Target="../diagrams/drawing1.xml"/><Relationship Id="rId5" Type="http://schemas.openxmlformats.org/officeDocument/2006/relationships/image" Target="../media/image3.png"/><Relationship Id="rId10" Type="http://schemas.openxmlformats.org/officeDocument/2006/relationships/diagramColors" Target="../diagrams/colors1.xml"/><Relationship Id="rId4" Type="http://schemas.openxmlformats.org/officeDocument/2006/relationships/image" Target="../media/image2.sv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hyperlink" Target="https://www.portugal.gov.pt/pt/gc24/primeiro-ministro"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2.png"/><Relationship Id="rId4" Type="http://schemas.openxmlformats.org/officeDocument/2006/relationships/image" Target="../media/image2.svg"/><Relationship Id="rId9" Type="http://schemas.openxmlformats.org/officeDocument/2006/relationships/hyperlink" Target="https://www.portugal.gov.p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0" y="-42208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p:cNvSpPr txBox="1"/>
          <p:nvPr/>
        </p:nvSpPr>
        <p:spPr>
          <a:xfrm>
            <a:off x="1028700" y="3013229"/>
            <a:ext cx="16089925" cy="1850186"/>
          </a:xfrm>
          <a:prstGeom prst="rect">
            <a:avLst/>
          </a:prstGeom>
        </p:spPr>
        <p:txBody>
          <a:bodyPr wrap="square" lIns="0" tIns="0" rIns="0" bIns="0" rtlCol="0" anchor="t">
            <a:spAutoFit/>
          </a:bodyPr>
          <a:lstStyle/>
          <a:p>
            <a:pPr algn="l">
              <a:lnSpc>
                <a:spcPts val="16818"/>
              </a:lnSpc>
            </a:pPr>
            <a:r>
              <a:rPr lang="en-US" sz="6600" b="1" dirty="0">
                <a:solidFill>
                  <a:srgbClr val="343434"/>
                </a:solidFill>
                <a:latin typeface="Cooper Hewitt Bold"/>
                <a:ea typeface="Cooper Hewitt Bold"/>
                <a:cs typeface="Cooper Hewitt Bold"/>
                <a:sym typeface="Cooper Hewitt Bold"/>
              </a:rPr>
              <a:t>Private Business, Public Fallout</a:t>
            </a:r>
          </a:p>
        </p:txBody>
      </p:sp>
      <p:sp>
        <p:nvSpPr>
          <p:cNvPr id="8" name="TextBox 8"/>
          <p:cNvSpPr txBox="1"/>
          <p:nvPr/>
        </p:nvSpPr>
        <p:spPr>
          <a:xfrm>
            <a:off x="1028700" y="4620822"/>
            <a:ext cx="16124962" cy="1574662"/>
          </a:xfrm>
          <a:prstGeom prst="rect">
            <a:avLst/>
          </a:prstGeom>
        </p:spPr>
        <p:txBody>
          <a:bodyPr wrap="square" lIns="0" tIns="0" rIns="0" bIns="0" rtlCol="0" anchor="t">
            <a:spAutoFit/>
          </a:bodyPr>
          <a:lstStyle/>
          <a:p>
            <a:pPr algn="l">
              <a:lnSpc>
                <a:spcPts val="14649"/>
              </a:lnSpc>
            </a:pPr>
            <a:r>
              <a:rPr lang="en-US" sz="4800" dirty="0">
                <a:solidFill>
                  <a:srgbClr val="343434"/>
                </a:solidFill>
                <a:latin typeface="Cooper Hewitt"/>
                <a:ea typeface="Cooper Hewitt"/>
                <a:cs typeface="Cooper Hewitt"/>
                <a:sym typeface="Cooper Hewitt"/>
              </a:rPr>
              <a:t>How </a:t>
            </a:r>
            <a:r>
              <a:rPr lang="en-US" sz="4800" b="1" dirty="0">
                <a:solidFill>
                  <a:srgbClr val="343434"/>
                </a:solidFill>
                <a:latin typeface="Cooper Hewitt"/>
                <a:ea typeface="Cooper Hewitt"/>
                <a:cs typeface="Cooper Hewitt"/>
                <a:sym typeface="Cooper Hewitt"/>
              </a:rPr>
              <a:t>OSINT</a:t>
            </a:r>
            <a:r>
              <a:rPr lang="en-US" sz="4800" dirty="0">
                <a:solidFill>
                  <a:srgbClr val="343434"/>
                </a:solidFill>
                <a:latin typeface="Cooper Hewitt"/>
                <a:ea typeface="Cooper Hewitt"/>
                <a:cs typeface="Cooper Hewitt"/>
                <a:sym typeface="Cooper Hewitt"/>
              </a:rPr>
              <a:t> Took Down Portugal's Government</a:t>
            </a:r>
          </a:p>
        </p:txBody>
      </p:sp>
      <p:sp>
        <p:nvSpPr>
          <p:cNvPr id="10" name="TextBox 10"/>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1" name="TextBox 11"/>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4" name="TextBox 14"/>
          <p:cNvSpPr txBox="1"/>
          <p:nvPr/>
        </p:nvSpPr>
        <p:spPr>
          <a:xfrm>
            <a:off x="1028700" y="8563344"/>
            <a:ext cx="16268700" cy="912366"/>
          </a:xfrm>
          <a:prstGeom prst="rect">
            <a:avLst/>
          </a:prstGeom>
        </p:spPr>
        <p:txBody>
          <a:bodyPr wrap="square" lIns="0" tIns="0" rIns="0" bIns="0" rtlCol="0" anchor="t">
            <a:spAutoFit/>
          </a:bodyPr>
          <a:lstStyle/>
          <a:p>
            <a:pPr algn="just">
              <a:lnSpc>
                <a:spcPts val="2380"/>
              </a:lnSpc>
            </a:pPr>
            <a:r>
              <a:rPr lang="en-US" b="1" dirty="0">
                <a:solidFill>
                  <a:srgbClr val="343434"/>
                </a:solidFill>
                <a:latin typeface="DM Sans"/>
                <a:ea typeface="DM Sans"/>
                <a:cs typeface="DM Sans"/>
                <a:sym typeface="DM Sans"/>
              </a:rPr>
              <a:t>Abstract</a:t>
            </a:r>
            <a:r>
              <a:rPr lang="en-US" dirty="0">
                <a:solidFill>
                  <a:srgbClr val="343434"/>
                </a:solidFill>
                <a:latin typeface="DM Sans"/>
                <a:ea typeface="DM Sans"/>
                <a:cs typeface="DM Sans"/>
                <a:sym typeface="DM Sans"/>
              </a:rPr>
              <a:t>: This talk outlines a step-by-step guide to leveraging open-source intelligence (OSINT) to uncover the publicly available information that fueled a scandal involving a Portuguese prime minister, ultimately leading to the collapse of the government. Using real-world techniques, we’ll explore how private business dealings became a public crisis, demonstrating the power of OSINT in exposing hidden connections.</a:t>
            </a:r>
          </a:p>
        </p:txBody>
      </p:sp>
      <p:pic>
        <p:nvPicPr>
          <p:cNvPr id="33" name="Graphic 32">
            <a:extLst>
              <a:ext uri="{FF2B5EF4-FFF2-40B4-BE49-F238E27FC236}">
                <a16:creationId xmlns:a16="http://schemas.microsoft.com/office/drawing/2014/main" id="{E9CE4841-5277-2C53-18D8-60A7B0051F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4" name="Freeform 4"/>
          <p:cNvSpPr/>
          <p:nvPr/>
        </p:nvSpPr>
        <p:spPr>
          <a:xfrm>
            <a:off x="13610793" y="2944147"/>
            <a:ext cx="3839007" cy="4398705"/>
          </a:xfrm>
          <a:custGeom>
            <a:avLst/>
            <a:gdLst/>
            <a:ahLst/>
            <a:cxnLst/>
            <a:rect l="l" t="t" r="r" b="b"/>
            <a:pathLst>
              <a:path w="5610468" h="6246472">
                <a:moveTo>
                  <a:pt x="0" y="0"/>
                </a:moveTo>
                <a:lnTo>
                  <a:pt x="5610468" y="0"/>
                </a:lnTo>
                <a:lnTo>
                  <a:pt x="5610468" y="6246472"/>
                </a:lnTo>
                <a:lnTo>
                  <a:pt x="0" y="62464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9CCAD-897B-2494-5B78-C88DCBD0BF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C48C274-0544-1430-88CE-86874E74F84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29A34B0D-1C84-0A8F-F2C2-E09F32E266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BC7F26A4-1D3F-33E9-5810-CE6AB2DA7840}"/>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3E6AFD18-10B3-E96E-9278-2B4218BF7886}"/>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59F84DA5-0C91-53C5-3743-07417C4DBBDC}"/>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BF6B8AC3-E8F9-ED15-2BF0-B465C356208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098CCC06-89C5-E078-D5D8-06F134D775EE}"/>
              </a:ext>
            </a:extLst>
          </p:cNvPr>
          <p:cNvSpPr>
            <a:spLocks noGrp="1"/>
          </p:cNvSpPr>
          <p:nvPr>
            <p:ph sz="half" idx="1"/>
          </p:nvPr>
        </p:nvSpPr>
        <p:spPr>
          <a:xfrm>
            <a:off x="860254" y="2644416"/>
            <a:ext cx="8131346" cy="6004284"/>
          </a:xfrm>
        </p:spPr>
        <p:txBody>
          <a:bodyPr/>
          <a:lstStyle/>
          <a:p>
            <a:r>
              <a:rPr lang="en-US" sz="2400" b="1" dirty="0"/>
              <a:t>Name</a:t>
            </a:r>
            <a:r>
              <a:rPr lang="en-US" sz="2400" dirty="0"/>
              <a:t>: Luís Montenegro</a:t>
            </a:r>
          </a:p>
          <a:p>
            <a:r>
              <a:rPr lang="en-US" sz="2400" b="1" dirty="0"/>
              <a:t>Birth</a:t>
            </a:r>
            <a:r>
              <a:rPr lang="en-US" sz="2400" dirty="0"/>
              <a:t>: 16/02/1973 - Porto</a:t>
            </a:r>
          </a:p>
          <a:p>
            <a:r>
              <a:rPr lang="en-US" sz="2400" b="1" dirty="0"/>
              <a:t>Marital Status</a:t>
            </a:r>
            <a:r>
              <a:rPr lang="en-US" sz="2400" dirty="0"/>
              <a:t>: </a:t>
            </a:r>
          </a:p>
          <a:p>
            <a:pPr lvl="1"/>
            <a:r>
              <a:rPr lang="en-US" sz="2000" dirty="0"/>
              <a:t>Married</a:t>
            </a:r>
          </a:p>
          <a:p>
            <a:pPr lvl="1"/>
            <a:r>
              <a:rPr lang="en-US" sz="2000" dirty="0"/>
              <a:t>2 children</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FEF41877-8260-BDEB-97C0-5D5DEA4F03C4}"/>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Founder and Partner of SP&amp;M law firm</a:t>
            </a:r>
          </a:p>
          <a:p>
            <a:pPr lvl="1"/>
            <a:r>
              <a:rPr lang="en-US" sz="2000" dirty="0"/>
              <a:t>Chairman of the General Meeting of the Ferpinta Group</a:t>
            </a:r>
          </a:p>
          <a:p>
            <a:pPr lvl="1"/>
            <a:r>
              <a:rPr lang="en-US" sz="2000" dirty="0"/>
              <a:t>Chairman of the General Meeting of Rádio Popular</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7" name="Content Placeholder 2">
            <a:extLst>
              <a:ext uri="{FF2B5EF4-FFF2-40B4-BE49-F238E27FC236}">
                <a16:creationId xmlns:a16="http://schemas.microsoft.com/office/drawing/2014/main" id="{DC59C811-58BF-D6EB-2E2D-CBD917F826A3}"/>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Every bit of information can lead to more information. Check them all.</a:t>
            </a:r>
          </a:p>
        </p:txBody>
      </p:sp>
      <p:sp>
        <p:nvSpPr>
          <p:cNvPr id="4" name="TextBox 15">
            <a:extLst>
              <a:ext uri="{FF2B5EF4-FFF2-40B4-BE49-F238E27FC236}">
                <a16:creationId xmlns:a16="http://schemas.microsoft.com/office/drawing/2014/main" id="{7E569CD4-03CF-BA28-4B9B-E298E55D711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10</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038492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E66E9-516A-5218-1859-9E0A70EE02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320F8F6-2DC9-8F29-D76B-E60E42D953E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496893D2-57E9-40A3-0ED7-D39C4BF10B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29357793-9204-1B84-A854-EBFB6ABE278A}"/>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Portal da Assembleia da República</a:t>
            </a:r>
            <a:endParaRPr lang="en-BS" sz="4800" b="1" dirty="0"/>
          </a:p>
        </p:txBody>
      </p:sp>
      <p:sp>
        <p:nvSpPr>
          <p:cNvPr id="7" name="Content Placeholder 2">
            <a:extLst>
              <a:ext uri="{FF2B5EF4-FFF2-40B4-BE49-F238E27FC236}">
                <a16:creationId xmlns:a16="http://schemas.microsoft.com/office/drawing/2014/main" id="{0F40C1CB-1F83-32D3-0952-97D176080AE7}"/>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
        <p:nvSpPr>
          <p:cNvPr id="16" name="TextBox 10">
            <a:extLst>
              <a:ext uri="{FF2B5EF4-FFF2-40B4-BE49-F238E27FC236}">
                <a16:creationId xmlns:a16="http://schemas.microsoft.com/office/drawing/2014/main" id="{51EB5ECE-A247-838F-8EA4-F6C86BFE2DEF}"/>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D43A0D7D-4A3B-7AD7-CBF8-0202435F3779}"/>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11861B7D-740C-E610-3FEB-49F80280623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5" name="Picture 4">
            <a:hlinkClick r:id="rId7"/>
            <a:extLst>
              <a:ext uri="{FF2B5EF4-FFF2-40B4-BE49-F238E27FC236}">
                <a16:creationId xmlns:a16="http://schemas.microsoft.com/office/drawing/2014/main" id="{A165F05D-572B-4A0E-56F7-28F2BECB2CB4}"/>
              </a:ext>
            </a:extLst>
          </p:cNvPr>
          <p:cNvPicPr>
            <a:picLocks noChangeAspect="1"/>
          </p:cNvPicPr>
          <p:nvPr/>
        </p:nvPicPr>
        <p:blipFill>
          <a:blip r:embed="rId8"/>
          <a:stretch>
            <a:fillRect/>
          </a:stretch>
        </p:blipFill>
        <p:spPr>
          <a:xfrm>
            <a:off x="2373789" y="3703176"/>
            <a:ext cx="4560411" cy="4259724"/>
          </a:xfrm>
          <a:prstGeom prst="rect">
            <a:avLst/>
          </a:prstGeom>
        </p:spPr>
      </p:pic>
      <p:grpSp>
        <p:nvGrpSpPr>
          <p:cNvPr id="8" name="Group 7">
            <a:extLst>
              <a:ext uri="{FF2B5EF4-FFF2-40B4-BE49-F238E27FC236}">
                <a16:creationId xmlns:a16="http://schemas.microsoft.com/office/drawing/2014/main" id="{A4A595F2-EF48-8D6E-3ED7-7C1B38D8541B}"/>
              </a:ext>
            </a:extLst>
          </p:cNvPr>
          <p:cNvGrpSpPr/>
          <p:nvPr/>
        </p:nvGrpSpPr>
        <p:grpSpPr>
          <a:xfrm>
            <a:off x="8316686" y="2708225"/>
            <a:ext cx="8218714" cy="5940476"/>
            <a:chOff x="9226194" y="3554411"/>
            <a:chExt cx="6724187" cy="4503739"/>
          </a:xfrm>
        </p:grpSpPr>
        <p:pic>
          <p:nvPicPr>
            <p:cNvPr id="11" name="Picture 10">
              <a:hlinkClick r:id="rId9"/>
              <a:extLst>
                <a:ext uri="{FF2B5EF4-FFF2-40B4-BE49-F238E27FC236}">
                  <a16:creationId xmlns:a16="http://schemas.microsoft.com/office/drawing/2014/main" id="{6D3D2F4A-CB2D-0124-4950-B5574230D881}"/>
                </a:ext>
              </a:extLst>
            </p:cNvPr>
            <p:cNvPicPr>
              <a:picLocks noChangeAspect="1"/>
            </p:cNvPicPr>
            <p:nvPr/>
          </p:nvPicPr>
          <p:blipFill>
            <a:blip r:embed="rId10"/>
            <a:stretch>
              <a:fillRect/>
            </a:stretch>
          </p:blipFill>
          <p:spPr>
            <a:xfrm>
              <a:off x="9226194" y="3554411"/>
              <a:ext cx="6724187" cy="4503739"/>
            </a:xfrm>
            <a:prstGeom prst="rect">
              <a:avLst/>
            </a:prstGeom>
          </p:spPr>
        </p:pic>
        <p:sp>
          <p:nvSpPr>
            <p:cNvPr id="6" name="Rectangle 5">
              <a:extLst>
                <a:ext uri="{FF2B5EF4-FFF2-40B4-BE49-F238E27FC236}">
                  <a16:creationId xmlns:a16="http://schemas.microsoft.com/office/drawing/2014/main" id="{0449A988-DF06-B6B9-8F2F-9407812DF791}"/>
                </a:ext>
              </a:extLst>
            </p:cNvPr>
            <p:cNvSpPr/>
            <p:nvPr/>
          </p:nvSpPr>
          <p:spPr>
            <a:xfrm>
              <a:off x="13773150" y="6286500"/>
              <a:ext cx="479253" cy="144779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grpSp>
      <p:sp>
        <p:nvSpPr>
          <p:cNvPr id="10" name="Content Placeholder 2">
            <a:extLst>
              <a:ext uri="{FF2B5EF4-FFF2-40B4-BE49-F238E27FC236}">
                <a16:creationId xmlns:a16="http://schemas.microsoft.com/office/drawing/2014/main" id="{AF7FD7E9-1D96-A6D5-25D9-BF2EFFCE9641}"/>
              </a:ext>
            </a:extLst>
          </p:cNvPr>
          <p:cNvSpPr txBox="1">
            <a:spLocks/>
          </p:cNvSpPr>
          <p:nvPr/>
        </p:nvSpPr>
        <p:spPr>
          <a:xfrm>
            <a:off x="1012654" y="27733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dirty="0"/>
          </a:p>
        </p:txBody>
      </p:sp>
      <p:sp>
        <p:nvSpPr>
          <p:cNvPr id="12" name="Content Placeholder 2">
            <a:extLst>
              <a:ext uri="{FF2B5EF4-FFF2-40B4-BE49-F238E27FC236}">
                <a16:creationId xmlns:a16="http://schemas.microsoft.com/office/drawing/2014/main" id="{8A6E4CB7-4176-9AEE-0697-1DC21266C330}"/>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Registration of interests</a:t>
            </a:r>
          </a:p>
        </p:txBody>
      </p:sp>
      <p:sp>
        <p:nvSpPr>
          <p:cNvPr id="4" name="TextBox 15">
            <a:extLst>
              <a:ext uri="{FF2B5EF4-FFF2-40B4-BE49-F238E27FC236}">
                <a16:creationId xmlns:a16="http://schemas.microsoft.com/office/drawing/2014/main" id="{0E1AC109-9E88-01D0-6CC7-CDCBE17B758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11</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091250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7AD12-45E2-BB9A-07B8-97EB523ED8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D5F272-2EE0-F10B-4A35-73B28324DD2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CAEB170D-F294-5BEC-005A-AEA58948FE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F6A30711-40F3-ECA3-CEAF-873EBA63CBA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D02AFC5B-4C95-650D-09BF-7488390D8EBE}"/>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35768741-AB4D-CC2D-1C2D-B1AB83A4BDF5}"/>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1D7A081B-2910-4664-6C6F-9FF46044012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B56F6076-A360-A30D-93E1-ECDD28DB4507}"/>
              </a:ext>
            </a:extLst>
          </p:cNvPr>
          <p:cNvSpPr>
            <a:spLocks noGrp="1"/>
          </p:cNvSpPr>
          <p:nvPr>
            <p:ph sz="half" idx="1"/>
          </p:nvPr>
        </p:nvSpPr>
        <p:spPr>
          <a:xfrm>
            <a:off x="860253" y="2644416"/>
            <a:ext cx="8185493" cy="6004284"/>
          </a:xfrm>
        </p:spPr>
        <p:txBody>
          <a:bodyPr/>
          <a:lstStyle/>
          <a:p>
            <a:r>
              <a:rPr lang="en-US" sz="2400" b="1" dirty="0"/>
              <a:t>Name</a:t>
            </a:r>
            <a:r>
              <a:rPr lang="en-US" sz="2400" dirty="0"/>
              <a:t>: Luís Montenegro</a:t>
            </a:r>
          </a:p>
          <a:p>
            <a:r>
              <a:rPr lang="en-US" sz="2400" b="1" dirty="0"/>
              <a:t>Full Name</a:t>
            </a:r>
            <a:r>
              <a:rPr lang="en-US" sz="2400" dirty="0"/>
              <a:t>: </a:t>
            </a:r>
            <a:r>
              <a:rPr lang="pt-BR" sz="2400" dirty="0">
                <a:solidFill>
                  <a:schemeClr val="accent6">
                    <a:lumMod val="50000"/>
                  </a:schemeClr>
                </a:solidFill>
              </a:rPr>
              <a:t>Luís Filipe Montenegro Cardoso de Morais Esteves</a:t>
            </a:r>
            <a:endParaRPr lang="en-US" sz="2400" dirty="0">
              <a:solidFill>
                <a:schemeClr val="accent6">
                  <a:lumMod val="50000"/>
                </a:schemeClr>
              </a:solidFill>
            </a:endParaRPr>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solidFill>
                  <a:schemeClr val="accent6">
                    <a:lumMod val="50000"/>
                  </a:schemeClr>
                </a:solidFill>
              </a:rPr>
              <a:t>Carla Maria Rodrigues Neto Montenegro</a:t>
            </a:r>
          </a:p>
          <a:p>
            <a:pPr lvl="2"/>
            <a:r>
              <a:rPr lang="en-US" sz="1600" dirty="0"/>
              <a:t>Comunhão de Adquiridos</a:t>
            </a:r>
          </a:p>
          <a:p>
            <a:pPr lvl="1"/>
            <a:r>
              <a:rPr lang="en-US" sz="2000" dirty="0"/>
              <a:t>2 children</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4C69415F-8A69-06D7-7E60-A24802E4E12B}"/>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Founder and Partner of SP&amp;M law firm - Porto </a:t>
            </a:r>
            <a:r>
              <a:rPr lang="en-US" sz="2000" dirty="0">
                <a:solidFill>
                  <a:schemeClr val="accent6">
                    <a:lumMod val="50000"/>
                  </a:schemeClr>
                </a:solidFill>
              </a:rPr>
              <a:t>(50%)</a:t>
            </a:r>
          </a:p>
          <a:p>
            <a:pPr lvl="1"/>
            <a:r>
              <a:rPr lang="en-US" sz="2000" dirty="0"/>
              <a:t>Chairman of the General Meeting of the Ferpinta Group</a:t>
            </a:r>
          </a:p>
          <a:p>
            <a:pPr lvl="1"/>
            <a:r>
              <a:rPr lang="en-US" sz="2000" dirty="0"/>
              <a:t>Chairman of the General Meeting of Rádio Popular</a:t>
            </a:r>
          </a:p>
          <a:p>
            <a:pPr lvl="1"/>
            <a:r>
              <a:rPr lang="pt-BR" sz="2000" dirty="0">
                <a:solidFill>
                  <a:schemeClr val="accent6">
                    <a:lumMod val="50000"/>
                  </a:schemeClr>
                </a:solidFill>
              </a:rPr>
              <a:t>Oliveiras Gold de Portugal, Lda (25%) - Bragança</a:t>
            </a:r>
          </a:p>
          <a:p>
            <a:pPr lvl="1"/>
            <a:r>
              <a:rPr lang="en-US" sz="2000" dirty="0">
                <a:solidFill>
                  <a:schemeClr val="accent6">
                    <a:lumMod val="50000"/>
                  </a:schemeClr>
                </a:solidFill>
              </a:rPr>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7" name="Content Placeholder 2">
            <a:extLst>
              <a:ext uri="{FF2B5EF4-FFF2-40B4-BE49-F238E27FC236}">
                <a16:creationId xmlns:a16="http://schemas.microsoft.com/office/drawing/2014/main" id="{B74514F8-868E-9BE8-4C0E-A714F866BB8F}"/>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Family, companies, ...</a:t>
            </a:r>
          </a:p>
        </p:txBody>
      </p:sp>
      <p:sp>
        <p:nvSpPr>
          <p:cNvPr id="4" name="TextBox 15">
            <a:extLst>
              <a:ext uri="{FF2B5EF4-FFF2-40B4-BE49-F238E27FC236}">
                <a16:creationId xmlns:a16="http://schemas.microsoft.com/office/drawing/2014/main" id="{0AC34CAE-5067-95B3-5DE1-7AB1F4CF38E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12</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170292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5914A-9C84-F9B0-D01C-50F1E66A55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35FDEB-1858-A199-E22F-0398969B445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6EA1C671-04A6-70B1-1F0D-7A59259E2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8796652B-F5D9-5908-D2DE-C494798855B1}"/>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Diário da República Eletrónico</a:t>
            </a:r>
            <a:endParaRPr lang="en-BS" sz="4800" b="1" dirty="0"/>
          </a:p>
        </p:txBody>
      </p:sp>
      <p:sp>
        <p:nvSpPr>
          <p:cNvPr id="7" name="Content Placeholder 2">
            <a:extLst>
              <a:ext uri="{FF2B5EF4-FFF2-40B4-BE49-F238E27FC236}">
                <a16:creationId xmlns:a16="http://schemas.microsoft.com/office/drawing/2014/main" id="{36D6CB54-1FB7-1A97-8C96-66DEF4148265}"/>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B54557D0-7B82-BEA8-6D14-C88045BA4F1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84C50B83-BDEB-6B57-9E76-A61CCF6AEB8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B6C5465F-5CAE-0B2C-BA58-F703B4788BF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5" name="Picture 4">
            <a:extLst>
              <a:ext uri="{FF2B5EF4-FFF2-40B4-BE49-F238E27FC236}">
                <a16:creationId xmlns:a16="http://schemas.microsoft.com/office/drawing/2014/main" id="{725CB390-4BD9-3DF4-68B3-118579FF6A8A}"/>
              </a:ext>
            </a:extLst>
          </p:cNvPr>
          <p:cNvPicPr>
            <a:picLocks noChangeAspect="1"/>
          </p:cNvPicPr>
          <p:nvPr/>
        </p:nvPicPr>
        <p:blipFill>
          <a:blip r:embed="rId7"/>
          <a:stretch>
            <a:fillRect/>
          </a:stretch>
        </p:blipFill>
        <p:spPr>
          <a:xfrm>
            <a:off x="8217029" y="3245918"/>
            <a:ext cx="8205662" cy="5236588"/>
          </a:xfrm>
          <a:prstGeom prst="rect">
            <a:avLst/>
          </a:prstGeom>
        </p:spPr>
      </p:pic>
      <p:pic>
        <p:nvPicPr>
          <p:cNvPr id="6" name="Picture 5">
            <a:hlinkClick r:id="rId8"/>
            <a:extLst>
              <a:ext uri="{FF2B5EF4-FFF2-40B4-BE49-F238E27FC236}">
                <a16:creationId xmlns:a16="http://schemas.microsoft.com/office/drawing/2014/main" id="{66CF097D-D112-2423-BEA0-CE2F01B6C061}"/>
              </a:ext>
            </a:extLst>
          </p:cNvPr>
          <p:cNvPicPr>
            <a:picLocks noChangeAspect="1"/>
          </p:cNvPicPr>
          <p:nvPr/>
        </p:nvPicPr>
        <p:blipFill>
          <a:blip r:embed="rId9"/>
          <a:stretch>
            <a:fillRect/>
          </a:stretch>
        </p:blipFill>
        <p:spPr>
          <a:xfrm>
            <a:off x="2390493" y="3703176"/>
            <a:ext cx="4543707" cy="4259724"/>
          </a:xfrm>
          <a:prstGeom prst="rect">
            <a:avLst/>
          </a:prstGeom>
        </p:spPr>
      </p:pic>
      <p:sp>
        <p:nvSpPr>
          <p:cNvPr id="4" name="TextBox 15">
            <a:extLst>
              <a:ext uri="{FF2B5EF4-FFF2-40B4-BE49-F238E27FC236}">
                <a16:creationId xmlns:a16="http://schemas.microsoft.com/office/drawing/2014/main" id="{E09F7517-C9C6-F5C4-55AF-0DB75C24831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13</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174697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EC484-A3A3-CC1F-CC2B-3CB7A6D7A2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DBCDF2-D97D-57FD-FF87-94CA6BDE6D6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A0596F8E-FFA4-4DF2-B3DB-E7A0A32EF7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2623A119-B055-2FB2-3316-CB43E5913E9D}"/>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Companies</a:t>
            </a:r>
            <a:endParaRPr lang="en-BS" sz="4800" b="1" dirty="0"/>
          </a:p>
        </p:txBody>
      </p:sp>
      <p:sp>
        <p:nvSpPr>
          <p:cNvPr id="4" name="TextBox 10">
            <a:extLst>
              <a:ext uri="{FF2B5EF4-FFF2-40B4-BE49-F238E27FC236}">
                <a16:creationId xmlns:a16="http://schemas.microsoft.com/office/drawing/2014/main" id="{E9E72FC8-F3F3-05B0-EFD9-9D754991A07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C7488D71-C702-4A2F-D35B-1F6DC9C18C3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4841748E-1C2D-1D1B-15CD-E47BD621EC3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0" name="Content Placeholder 2">
            <a:extLst>
              <a:ext uri="{FF2B5EF4-FFF2-40B4-BE49-F238E27FC236}">
                <a16:creationId xmlns:a16="http://schemas.microsoft.com/office/drawing/2014/main" id="{6E9A7570-7DE8-D5F9-F77D-6CF8F32786EA}"/>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Companies, business partners, clients, ...</a:t>
            </a:r>
          </a:p>
        </p:txBody>
      </p:sp>
      <p:graphicFrame>
        <p:nvGraphicFramePr>
          <p:cNvPr id="8" name="Table 5">
            <a:extLst>
              <a:ext uri="{FF2B5EF4-FFF2-40B4-BE49-F238E27FC236}">
                <a16:creationId xmlns:a16="http://schemas.microsoft.com/office/drawing/2014/main" id="{2E25B801-B7CA-5959-AF23-B4EA8245400F}"/>
              </a:ext>
            </a:extLst>
          </p:cNvPr>
          <p:cNvGraphicFramePr>
            <a:graphicFrameLocks/>
          </p:cNvGraphicFramePr>
          <p:nvPr>
            <p:extLst>
              <p:ext uri="{D42A27DB-BD31-4B8C-83A1-F6EECF244321}">
                <p14:modId xmlns:p14="http://schemas.microsoft.com/office/powerpoint/2010/main" val="1487413093"/>
              </p:ext>
            </p:extLst>
          </p:nvPr>
        </p:nvGraphicFramePr>
        <p:xfrm>
          <a:off x="1051765" y="2877739"/>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SP&amp;M, Sociedade de Advogados, RL </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510445020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50%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a:t>
                      </a: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graphicFrame>
        <p:nvGraphicFramePr>
          <p:cNvPr id="13" name="Table 5">
            <a:extLst>
              <a:ext uri="{FF2B5EF4-FFF2-40B4-BE49-F238E27FC236}">
                <a16:creationId xmlns:a16="http://schemas.microsoft.com/office/drawing/2014/main" id="{D6B2CCAD-B8E4-0B88-B23F-8DEB4D0DD22C}"/>
              </a:ext>
            </a:extLst>
          </p:cNvPr>
          <p:cNvGraphicFramePr>
            <a:graphicFrameLocks/>
          </p:cNvGraphicFramePr>
          <p:nvPr>
            <p:extLst>
              <p:ext uri="{D42A27DB-BD31-4B8C-83A1-F6EECF244321}">
                <p14:modId xmlns:p14="http://schemas.microsoft.com/office/powerpoint/2010/main" val="2649551507"/>
              </p:ext>
            </p:extLst>
          </p:nvPr>
        </p:nvGraphicFramePr>
        <p:xfrm>
          <a:off x="6612279" y="2876889"/>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Luimonteago, Lda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510347070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95%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4.750€</a:t>
                      </a: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graphicFrame>
        <p:nvGraphicFramePr>
          <p:cNvPr id="15" name="Table 5">
            <a:extLst>
              <a:ext uri="{FF2B5EF4-FFF2-40B4-BE49-F238E27FC236}">
                <a16:creationId xmlns:a16="http://schemas.microsoft.com/office/drawing/2014/main" id="{9974492F-111B-B4B1-ADA0-7F4270969CAB}"/>
              </a:ext>
            </a:extLst>
          </p:cNvPr>
          <p:cNvGraphicFramePr>
            <a:graphicFrameLocks/>
          </p:cNvGraphicFramePr>
          <p:nvPr>
            <p:extLst>
              <p:ext uri="{D42A27DB-BD31-4B8C-83A1-F6EECF244321}">
                <p14:modId xmlns:p14="http://schemas.microsoft.com/office/powerpoint/2010/main" val="1697499186"/>
              </p:ext>
            </p:extLst>
          </p:nvPr>
        </p:nvGraphicFramePr>
        <p:xfrm>
          <a:off x="12137854" y="2877738"/>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Oliveiras Gold de Portugal, Lda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510172466</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25%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1.200€</a:t>
                      </a: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graphicFrame>
        <p:nvGraphicFramePr>
          <p:cNvPr id="18" name="Table 5">
            <a:extLst>
              <a:ext uri="{FF2B5EF4-FFF2-40B4-BE49-F238E27FC236}">
                <a16:creationId xmlns:a16="http://schemas.microsoft.com/office/drawing/2014/main" id="{C92B094F-F45F-28B5-B551-3EEFC68884E0}"/>
              </a:ext>
            </a:extLst>
          </p:cNvPr>
          <p:cNvGraphicFramePr>
            <a:graphicFrameLocks/>
          </p:cNvGraphicFramePr>
          <p:nvPr>
            <p:extLst>
              <p:ext uri="{D42A27DB-BD31-4B8C-83A1-F6EECF244321}">
                <p14:modId xmlns:p14="http://schemas.microsoft.com/office/powerpoint/2010/main" val="2795108227"/>
              </p:ext>
            </p:extLst>
          </p:nvPr>
        </p:nvGraphicFramePr>
        <p:xfrm>
          <a:off x="1051765" y="5864362"/>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Grupo Ferpinta, SA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501756710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a:t>
                      </a:r>
                      <a:r>
                        <a:rPr lang="en-US" sz="2000" kern="1200" noProof="0" dirty="0">
                          <a:solidFill>
                            <a:schemeClr val="dk1"/>
                          </a:solidFill>
                          <a:latin typeface="+mn-lt"/>
                          <a:ea typeface="+mn-ea"/>
                          <a:cs typeface="+mn-cs"/>
                        </a:rPr>
                        <a:t>Chairman of the General Meeting</a:t>
                      </a:r>
                      <a:endParaRPr lang="pt-PT" sz="2000" kern="1200" noProof="0" dirty="0">
                        <a:solidFill>
                          <a:schemeClr val="dk1"/>
                        </a:solidFill>
                        <a:latin typeface="+mn-lt"/>
                        <a:ea typeface="+mn-ea"/>
                        <a:cs typeface="+mn-cs"/>
                      </a:endParaRP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graphicFrame>
        <p:nvGraphicFramePr>
          <p:cNvPr id="19" name="Table 5">
            <a:extLst>
              <a:ext uri="{FF2B5EF4-FFF2-40B4-BE49-F238E27FC236}">
                <a16:creationId xmlns:a16="http://schemas.microsoft.com/office/drawing/2014/main" id="{4F8B44EE-8CAE-39A5-85F3-8F88DFB993A3}"/>
              </a:ext>
            </a:extLst>
          </p:cNvPr>
          <p:cNvGraphicFramePr>
            <a:graphicFrameLocks/>
          </p:cNvGraphicFramePr>
          <p:nvPr>
            <p:extLst>
              <p:ext uri="{D42A27DB-BD31-4B8C-83A1-F6EECF244321}">
                <p14:modId xmlns:p14="http://schemas.microsoft.com/office/powerpoint/2010/main" val="1454774092"/>
              </p:ext>
            </p:extLst>
          </p:nvPr>
        </p:nvGraphicFramePr>
        <p:xfrm>
          <a:off x="6592311" y="5868507"/>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Radio Popular - Eletrodomésticos, SA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500674205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a:t>
                      </a:r>
                      <a:r>
                        <a:rPr lang="en-US" sz="2000" kern="1200" noProof="0" dirty="0">
                          <a:solidFill>
                            <a:schemeClr val="dk1"/>
                          </a:solidFill>
                          <a:latin typeface="+mn-lt"/>
                          <a:ea typeface="+mn-ea"/>
                          <a:cs typeface="+mn-cs"/>
                        </a:rPr>
                        <a:t>Chairman of the General Meeting</a:t>
                      </a:r>
                      <a:endParaRPr lang="pt-PT" sz="2000" kern="1200" noProof="0" dirty="0">
                        <a:solidFill>
                          <a:schemeClr val="dk1"/>
                        </a:solidFill>
                        <a:latin typeface="+mn-lt"/>
                        <a:ea typeface="+mn-ea"/>
                        <a:cs typeface="+mn-cs"/>
                      </a:endParaRP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sp>
        <p:nvSpPr>
          <p:cNvPr id="21" name="TextBox 15">
            <a:extLst>
              <a:ext uri="{FF2B5EF4-FFF2-40B4-BE49-F238E27FC236}">
                <a16:creationId xmlns:a16="http://schemas.microsoft.com/office/drawing/2014/main" id="{033C1EBC-C106-ABCA-9F17-DFD2F1B77E5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14</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022873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5AF57-FA94-9889-8FC1-9FC2D10E11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C45ED3-5741-FA0F-D4AF-B5A85863FDE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F482516A-21DA-4450-EEE1-9067B0A3F8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9C7B22ED-6774-0F97-47DB-121FA24AE305}"/>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Ministério da Justiça – Publicação de Atos Societários</a:t>
            </a:r>
          </a:p>
        </p:txBody>
      </p:sp>
      <p:sp>
        <p:nvSpPr>
          <p:cNvPr id="7" name="Content Placeholder 2">
            <a:extLst>
              <a:ext uri="{FF2B5EF4-FFF2-40B4-BE49-F238E27FC236}">
                <a16:creationId xmlns:a16="http://schemas.microsoft.com/office/drawing/2014/main" id="{C584D70C-61C0-7EDA-7492-119D1DC24C1D}"/>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0D4EFEA7-BCEC-3D54-CCDC-2C02E03ADBE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57DC7234-D132-B0E4-C32C-9965223CCDC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0D1ED33B-B0EE-AC00-EB1B-39DECD7296A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E36E513D-02BD-7EB7-B0E9-F934643CA62E}"/>
              </a:ext>
            </a:extLst>
          </p:cNvPr>
          <p:cNvPicPr>
            <a:picLocks noChangeAspect="1"/>
          </p:cNvPicPr>
          <p:nvPr/>
        </p:nvPicPr>
        <p:blipFill>
          <a:blip r:embed="rId8"/>
          <a:stretch>
            <a:fillRect/>
          </a:stretch>
        </p:blipFill>
        <p:spPr>
          <a:xfrm>
            <a:off x="2449989" y="3703176"/>
            <a:ext cx="4560411" cy="4259724"/>
          </a:xfrm>
          <a:prstGeom prst="rect">
            <a:avLst/>
          </a:prstGeom>
        </p:spPr>
      </p:pic>
      <p:pic>
        <p:nvPicPr>
          <p:cNvPr id="8" name="Picture 7">
            <a:extLst>
              <a:ext uri="{FF2B5EF4-FFF2-40B4-BE49-F238E27FC236}">
                <a16:creationId xmlns:a16="http://schemas.microsoft.com/office/drawing/2014/main" id="{E6C43835-5C5B-27E5-A3BB-31C9B1DF8654}"/>
              </a:ext>
            </a:extLst>
          </p:cNvPr>
          <p:cNvPicPr>
            <a:picLocks noChangeAspect="1"/>
          </p:cNvPicPr>
          <p:nvPr/>
        </p:nvPicPr>
        <p:blipFill>
          <a:blip r:embed="rId9"/>
          <a:stretch>
            <a:fillRect/>
          </a:stretch>
        </p:blipFill>
        <p:spPr>
          <a:xfrm>
            <a:off x="7728755" y="2805649"/>
            <a:ext cx="9035245" cy="5926261"/>
          </a:xfrm>
          <a:prstGeom prst="rect">
            <a:avLst/>
          </a:prstGeom>
        </p:spPr>
      </p:pic>
      <p:sp>
        <p:nvSpPr>
          <p:cNvPr id="5" name="TextBox 15">
            <a:extLst>
              <a:ext uri="{FF2B5EF4-FFF2-40B4-BE49-F238E27FC236}">
                <a16:creationId xmlns:a16="http://schemas.microsoft.com/office/drawing/2014/main" id="{60591780-A7CC-37A1-0E4B-2CAB110C6CD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15</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346439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35569-C262-3C4A-640D-4F80FF1061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9E844E-4FAF-4B6D-555C-DBCAC8FEE5E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794ABD41-E6C3-C1D4-1678-8050253D9A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9953E4B5-DECE-8282-3166-AE1BCAA103F7}"/>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SP&amp;M, Sociedade de Advogados, RL - 510445020</a:t>
            </a:r>
          </a:p>
        </p:txBody>
      </p:sp>
      <p:sp>
        <p:nvSpPr>
          <p:cNvPr id="7" name="Content Placeholder 2">
            <a:extLst>
              <a:ext uri="{FF2B5EF4-FFF2-40B4-BE49-F238E27FC236}">
                <a16:creationId xmlns:a16="http://schemas.microsoft.com/office/drawing/2014/main" id="{314F4555-E0F9-02B5-AC30-6A937EB30513}"/>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26ED7BCC-892E-A425-2613-67C09CB3F0D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07CB49EB-61F4-E905-8D02-96EEBB15B40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466FD1A3-F3C8-02D2-4FA1-088F988CE398}"/>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62561BE6-8BC9-C38A-2E5E-6CCF550CFC34}"/>
              </a:ext>
            </a:extLst>
          </p:cNvPr>
          <p:cNvPicPr>
            <a:picLocks noChangeAspect="1"/>
          </p:cNvPicPr>
          <p:nvPr/>
        </p:nvPicPr>
        <p:blipFill>
          <a:blip r:embed="rId8"/>
          <a:stretch>
            <a:fillRect/>
          </a:stretch>
        </p:blipFill>
        <p:spPr>
          <a:xfrm>
            <a:off x="2449989" y="3703176"/>
            <a:ext cx="4560411" cy="4259724"/>
          </a:xfrm>
          <a:prstGeom prst="rect">
            <a:avLst/>
          </a:prstGeom>
        </p:spPr>
      </p:pic>
      <p:sp>
        <p:nvSpPr>
          <p:cNvPr id="5" name="TextBox 7">
            <a:extLst>
              <a:ext uri="{FF2B5EF4-FFF2-40B4-BE49-F238E27FC236}">
                <a16:creationId xmlns:a16="http://schemas.microsoft.com/office/drawing/2014/main" id="{24DB4550-129B-0BBE-5BB0-E4412AAA140A}"/>
              </a:ext>
            </a:extLst>
          </p:cNvPr>
          <p:cNvSpPr txBox="1"/>
          <p:nvPr/>
        </p:nvSpPr>
        <p:spPr>
          <a:xfrm>
            <a:off x="12877800" y="4352841"/>
            <a:ext cx="969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a:t>
            </a:r>
          </a:p>
        </p:txBody>
      </p:sp>
      <p:sp>
        <p:nvSpPr>
          <p:cNvPr id="6" name="TextBox 15">
            <a:extLst>
              <a:ext uri="{FF2B5EF4-FFF2-40B4-BE49-F238E27FC236}">
                <a16:creationId xmlns:a16="http://schemas.microsoft.com/office/drawing/2014/main" id="{C2E88F63-F90A-6CC0-BAB2-24AC43D6456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16</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55006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AE0C-DE87-E748-5E61-5B0E652434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6BBD5B-B706-B1E3-7B79-561F56B7496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3ED00A0E-CC1A-90AC-1795-A4E5FE48A6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FC88E8CA-E6F7-1EFA-F16C-B3F139867E5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5A5E1622-0AE0-BFEF-233C-B269C2595891}"/>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DD6E946A-03D2-3759-C745-097CCE92EC42}"/>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9962495E-2DE1-97A4-3819-3FF1D93FA7C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E8BE5FE7-3871-C519-D64E-ABE320B1BD80}"/>
              </a:ext>
            </a:extLst>
          </p:cNvPr>
          <p:cNvSpPr>
            <a:spLocks noGrp="1"/>
          </p:cNvSpPr>
          <p:nvPr>
            <p:ph sz="half" idx="1"/>
          </p:nvPr>
        </p:nvSpPr>
        <p:spPr>
          <a:xfrm>
            <a:off x="860253" y="2644416"/>
            <a:ext cx="8185493" cy="6004284"/>
          </a:xfrm>
        </p:spPr>
        <p:txBody>
          <a:bodyPr>
            <a:normAutofit/>
          </a:bodyPr>
          <a:lstStyle/>
          <a:p>
            <a:r>
              <a:rPr lang="en-US" sz="2400" b="1" dirty="0"/>
              <a:t>Name</a:t>
            </a:r>
            <a:r>
              <a:rPr lang="en-US" sz="2400" dirty="0"/>
              <a:t>: Luís Montenegro</a:t>
            </a:r>
          </a:p>
          <a:p>
            <a:r>
              <a:rPr lang="en-US" sz="2400" b="1" dirty="0"/>
              <a:t>Full Name</a:t>
            </a:r>
            <a:r>
              <a:rPr lang="en-US" sz="2400" dirty="0"/>
              <a:t>: </a:t>
            </a:r>
            <a:r>
              <a:rPr lang="pt-BR" sz="2400" dirty="0"/>
              <a:t>Luís Filipe Montenegro Cardoso de Morais Esteves</a:t>
            </a:r>
          </a:p>
          <a:p>
            <a:r>
              <a:rPr lang="pt-BR" sz="2400" b="1" dirty="0"/>
              <a:t>NIF: </a:t>
            </a:r>
            <a:r>
              <a:rPr lang="pt-BR" sz="2400" dirty="0"/>
              <a:t>205910254</a:t>
            </a:r>
            <a:endParaRPr lang="en-US" sz="2400" dirty="0"/>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t>Carla Maria Rodrigues Neto Montenegro</a:t>
            </a:r>
          </a:p>
          <a:p>
            <a:pPr lvl="2"/>
            <a:r>
              <a:rPr lang="en-US" sz="1600" dirty="0"/>
              <a:t>Comunhão de Adquiridos</a:t>
            </a:r>
          </a:p>
          <a:p>
            <a:pPr lvl="1"/>
            <a:r>
              <a:rPr lang="en-US" sz="2000" dirty="0"/>
              <a:t>2 children</a:t>
            </a:r>
          </a:p>
          <a:p>
            <a:r>
              <a:rPr lang="en-US" sz="2400" b="1" dirty="0"/>
              <a:t>Address</a:t>
            </a:r>
            <a:r>
              <a:rPr lang="en-US" sz="2400" dirty="0"/>
              <a:t>:</a:t>
            </a:r>
          </a:p>
          <a:p>
            <a:pPr lvl="1"/>
            <a:r>
              <a:rPr lang="pt-BR" sz="2000" dirty="0">
                <a:solidFill>
                  <a:schemeClr val="accent6">
                    <a:lumMod val="50000"/>
                  </a:schemeClr>
                </a:solidFill>
              </a:rPr>
              <a:t>Urbanização do Formal, nº 15</a:t>
            </a:r>
          </a:p>
          <a:p>
            <a:pPr lvl="1"/>
            <a:r>
              <a:rPr lang="pt-BR" sz="2000" dirty="0">
                <a:solidFill>
                  <a:schemeClr val="accent6">
                    <a:lumMod val="50000"/>
                  </a:schemeClr>
                </a:solidFill>
              </a:rPr>
              <a:t>4500 - 669 Silvalde - Espinho</a:t>
            </a:r>
            <a:endParaRPr lang="en-US" sz="2000" dirty="0">
              <a:solidFill>
                <a:schemeClr val="accent6">
                  <a:lumMod val="50000"/>
                </a:schemeClr>
              </a:solidFill>
            </a:endParaRP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EEFA1303-39BF-9645-61FC-4CC345A26A04}"/>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Founder and Partner of SP&amp;M law firm - Porto (50%)</a:t>
            </a:r>
          </a:p>
          <a:p>
            <a:pPr lvl="1"/>
            <a:r>
              <a:rPr lang="en-US" sz="2000" dirty="0"/>
              <a:t>Chairman of the General Meeting of the Ferpinta Group</a:t>
            </a:r>
          </a:p>
          <a:p>
            <a:pPr lvl="1"/>
            <a:r>
              <a:rPr lang="en-US" sz="2000" dirty="0"/>
              <a:t>Chairman of the General Meeting of Rádio Popular</a:t>
            </a:r>
          </a:p>
          <a:p>
            <a:pPr lvl="1"/>
            <a:r>
              <a:rPr lang="pt-BR" sz="2000" dirty="0"/>
              <a:t>Oliveiras Gold de Portugal, Lda (25%) - Bragança</a:t>
            </a:r>
          </a:p>
          <a:p>
            <a:pPr lvl="1"/>
            <a:r>
              <a:rPr lang="en-US" sz="2000" dirty="0"/>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7" name="Content Placeholder 2">
            <a:extLst>
              <a:ext uri="{FF2B5EF4-FFF2-40B4-BE49-F238E27FC236}">
                <a16:creationId xmlns:a16="http://schemas.microsoft.com/office/drawing/2014/main" id="{0B18541F-CF79-2395-B8B9-343B2F4200DA}"/>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Adress is “unique”</a:t>
            </a:r>
          </a:p>
        </p:txBody>
      </p:sp>
      <p:sp>
        <p:nvSpPr>
          <p:cNvPr id="4" name="TextBox 15">
            <a:extLst>
              <a:ext uri="{FF2B5EF4-FFF2-40B4-BE49-F238E27FC236}">
                <a16:creationId xmlns:a16="http://schemas.microsoft.com/office/drawing/2014/main" id="{86AF8F54-6427-8D9F-5584-D3D5D71B4035}"/>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17</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97450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143B4-0982-6855-28CD-6C7E58E0F0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6D58A2-5ADD-68C2-BDA4-1F9A0DD3028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C2ACC464-37E1-9750-1EB9-3E4DBFE137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AC4F2513-5BB3-B507-B26F-DCF53256939A}"/>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SP&amp;M, Sociedade de Advogados, RL - 510445020</a:t>
            </a:r>
          </a:p>
        </p:txBody>
      </p:sp>
      <p:sp>
        <p:nvSpPr>
          <p:cNvPr id="7" name="Content Placeholder 2">
            <a:extLst>
              <a:ext uri="{FF2B5EF4-FFF2-40B4-BE49-F238E27FC236}">
                <a16:creationId xmlns:a16="http://schemas.microsoft.com/office/drawing/2014/main" id="{B5DBB450-D48F-B811-9F07-89407F5C8DCB}"/>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dirty="0"/>
              <a:t>Site einforma (</a:t>
            </a:r>
            <a:r>
              <a:rPr lang="pt-BR" dirty="0">
                <a:hlinkClick r:id="rId7"/>
              </a:rPr>
              <a:t>link</a:t>
            </a:r>
            <a:r>
              <a:rPr lang="pt-BR" dirty="0"/>
              <a:t>)</a:t>
            </a:r>
          </a:p>
          <a:p>
            <a:r>
              <a:rPr lang="pt-BR" sz="2400" dirty="0"/>
              <a:t>NIPC: 510445020</a:t>
            </a:r>
          </a:p>
          <a:p>
            <a:r>
              <a:rPr lang="pt-BR" sz="2400" dirty="0"/>
              <a:t>Name: SOUSA PINHEIRO &amp; MARQUES - SOCIEDADE DE ADVOGADOS, SP, RL</a:t>
            </a:r>
          </a:p>
          <a:p>
            <a:r>
              <a:rPr lang="pt-BR" sz="2400" dirty="0"/>
              <a:t>Previous Names: SOUSA PINHEIRO &amp; MONTENEGRO - SOCIEDADE DE ADVOGADOS, SP, RL</a:t>
            </a:r>
          </a:p>
          <a:p>
            <a:r>
              <a:rPr lang="pt-BR" sz="2400" dirty="0"/>
              <a:t>Website: https://spm-advogados.com/</a:t>
            </a:r>
          </a:p>
          <a:p>
            <a:r>
              <a:rPr lang="pt-BR" sz="2400" dirty="0"/>
              <a:t>DUNS: </a:t>
            </a:r>
          </a:p>
          <a:p>
            <a:r>
              <a:rPr lang="pt-BR" sz="2400" dirty="0"/>
              <a:t>Adress: PRAÇA BOM SUCESSO, 74/90 3º ESCRITÓRIO 7 – 4150-146 PORTO</a:t>
            </a:r>
          </a:p>
          <a:p>
            <a:r>
              <a:rPr lang="pt-BR" sz="2400" dirty="0"/>
              <a:t>Telefone:</a:t>
            </a:r>
          </a:p>
          <a:p>
            <a:r>
              <a:rPr lang="pt-BR" sz="2400" dirty="0"/>
              <a:t>Email:</a:t>
            </a:r>
          </a:p>
          <a:p>
            <a:r>
              <a:rPr lang="pt-BR" sz="2400" dirty="0"/>
              <a:t>CAE: 69101 - Atividades jurídicas, exceto dos cartórios notariais</a:t>
            </a:r>
          </a:p>
          <a:p>
            <a:endParaRPr lang="pt-BR" dirty="0"/>
          </a:p>
          <a:p>
            <a:endParaRPr lang="pt-BR" dirty="0"/>
          </a:p>
        </p:txBody>
      </p:sp>
      <p:sp>
        <p:nvSpPr>
          <p:cNvPr id="4" name="TextBox 10">
            <a:extLst>
              <a:ext uri="{FF2B5EF4-FFF2-40B4-BE49-F238E27FC236}">
                <a16:creationId xmlns:a16="http://schemas.microsoft.com/office/drawing/2014/main" id="{EABB86A2-0810-E7BA-E136-83568814853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AE65822B-CB2B-4C99-B413-F09393DDC86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C8D3FC8A-E41D-1B40-A98A-71C437F9B67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0" name="Content Placeholder 2">
            <a:extLst>
              <a:ext uri="{FF2B5EF4-FFF2-40B4-BE49-F238E27FC236}">
                <a16:creationId xmlns:a16="http://schemas.microsoft.com/office/drawing/2014/main" id="{236D336A-5FA3-402C-7AC6-4415FEAD897F}"/>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Adress is “unique”. Other companies on same address?</a:t>
            </a:r>
          </a:p>
        </p:txBody>
      </p:sp>
      <p:sp>
        <p:nvSpPr>
          <p:cNvPr id="8" name="TextBox 15">
            <a:extLst>
              <a:ext uri="{FF2B5EF4-FFF2-40B4-BE49-F238E27FC236}">
                <a16:creationId xmlns:a16="http://schemas.microsoft.com/office/drawing/2014/main" id="{ECB6AC5E-202D-03A1-EB11-AF326159106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18</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40601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FEE89-339E-94EF-6394-695A4F1029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FCC5B4-F058-DCD3-CE1C-2DCD4FEB830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91DA6108-868C-6E68-4A27-8BC974C560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C0B89107-4373-047F-818B-9F0F6137FA30}"/>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SP&amp;M, Sociedade de Advogados, RL - 510445020</a:t>
            </a:r>
          </a:p>
        </p:txBody>
      </p:sp>
      <p:sp>
        <p:nvSpPr>
          <p:cNvPr id="7" name="Content Placeholder 2">
            <a:extLst>
              <a:ext uri="{FF2B5EF4-FFF2-40B4-BE49-F238E27FC236}">
                <a16:creationId xmlns:a16="http://schemas.microsoft.com/office/drawing/2014/main" id="{C4773EFE-B112-8C52-0BCD-2237BE8B5CD0}"/>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dirty="0"/>
              <a:t>SP&amp;M (</a:t>
            </a:r>
            <a:r>
              <a:rPr lang="pt-BR" dirty="0">
                <a:hlinkClick r:id="rId7"/>
              </a:rPr>
              <a:t>link</a:t>
            </a:r>
            <a:r>
              <a:rPr lang="pt-BR" dirty="0"/>
              <a:t>)</a:t>
            </a:r>
          </a:p>
          <a:p>
            <a:r>
              <a:rPr lang="pt-BR" sz="2400" dirty="0"/>
              <a:t>Sócios: Paulo Sousa Pinheiro</a:t>
            </a:r>
          </a:p>
          <a:p>
            <a:endParaRPr lang="pt-BR" sz="2400" dirty="0"/>
          </a:p>
          <a:p>
            <a:pPr marL="0" indent="0">
              <a:buNone/>
            </a:pPr>
            <a:r>
              <a:rPr lang="pt-BR" dirty="0"/>
              <a:t>WaybackMachine: (</a:t>
            </a:r>
            <a:r>
              <a:rPr lang="pt-BR" dirty="0">
                <a:hlinkClick r:id="rId8"/>
              </a:rPr>
              <a:t>link</a:t>
            </a:r>
            <a:r>
              <a:rPr lang="pt-BR" dirty="0"/>
              <a:t>)</a:t>
            </a:r>
          </a:p>
          <a:p>
            <a:r>
              <a:rPr lang="pt-BR" sz="2400" dirty="0"/>
              <a:t>Email: lmontenegro@spm-advogados.com</a:t>
            </a:r>
          </a:p>
          <a:p>
            <a:r>
              <a:rPr lang="pt-BR" sz="2400" dirty="0"/>
              <a:t>Advogado (cédula profissional n.º 44944P) – Inactivo (</a:t>
            </a:r>
            <a:r>
              <a:rPr lang="pt-BR" sz="2400" dirty="0">
                <a:hlinkClick r:id="rId9"/>
              </a:rPr>
              <a:t>portal ordem dos advogados</a:t>
            </a:r>
            <a:r>
              <a:rPr lang="pt-BR" sz="2400" dirty="0"/>
              <a:t>)</a:t>
            </a:r>
          </a:p>
          <a:p>
            <a:r>
              <a:rPr lang="pt-BR" sz="2400" dirty="0"/>
              <a:t>Deputado na Assembleia Metropolitana do Porto</a:t>
            </a:r>
          </a:p>
        </p:txBody>
      </p:sp>
      <p:sp>
        <p:nvSpPr>
          <p:cNvPr id="4" name="TextBox 10">
            <a:extLst>
              <a:ext uri="{FF2B5EF4-FFF2-40B4-BE49-F238E27FC236}">
                <a16:creationId xmlns:a16="http://schemas.microsoft.com/office/drawing/2014/main" id="{15B58E43-0548-EA59-0BF4-9DD194C5D4B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977B9341-EFB9-A6B9-708A-80B1F504C12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04750DAE-1F14-BEBB-0260-1056FFDC625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0" name="Content Placeholder 2">
            <a:extLst>
              <a:ext uri="{FF2B5EF4-FFF2-40B4-BE49-F238E27FC236}">
                <a16:creationId xmlns:a16="http://schemas.microsoft.com/office/drawing/2014/main" id="{29EDC1B0-15C1-08E2-51AC-EACC39FAC861}"/>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Wayback everything</a:t>
            </a:r>
          </a:p>
        </p:txBody>
      </p:sp>
      <p:sp>
        <p:nvSpPr>
          <p:cNvPr id="8" name="TextBox 15">
            <a:extLst>
              <a:ext uri="{FF2B5EF4-FFF2-40B4-BE49-F238E27FC236}">
                <a16:creationId xmlns:a16="http://schemas.microsoft.com/office/drawing/2014/main" id="{9F43B1BA-0B72-833C-1653-4EBB1EB6A38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19</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06944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0BA62-F35C-40F3-5285-BD583D040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71B125-1B60-7894-5217-AC2EB5C9A51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93F7A212-91D7-A370-01F6-CCC181AD29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07764B60-9795-D556-D77B-EBEA53C3D5B5}"/>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t>
            </a:r>
            <a:r>
              <a:rPr lang="en-US" sz="4800" b="1" dirty="0" err="1"/>
              <a:t>whoami</a:t>
            </a:r>
            <a:endParaRPr lang="en-BS" sz="4800" b="1" dirty="0"/>
          </a:p>
        </p:txBody>
      </p:sp>
      <p:sp>
        <p:nvSpPr>
          <p:cNvPr id="4" name="Content Placeholder 2">
            <a:extLst>
              <a:ext uri="{FF2B5EF4-FFF2-40B4-BE49-F238E27FC236}">
                <a16:creationId xmlns:a16="http://schemas.microsoft.com/office/drawing/2014/main" id="{BE686912-9F1E-5358-15C6-B7304D577B0F}"/>
              </a:ext>
            </a:extLst>
          </p:cNvPr>
          <p:cNvSpPr txBox="1">
            <a:spLocks/>
          </p:cNvSpPr>
          <p:nvPr/>
        </p:nvSpPr>
        <p:spPr>
          <a:xfrm>
            <a:off x="1012654" y="2827337"/>
            <a:ext cx="16665746" cy="59578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BS" sz="4400" dirty="0"/>
              <a:t>👓 </a:t>
            </a:r>
            <a:r>
              <a:rPr lang="en-US" sz="4400" dirty="0"/>
              <a:t>Pedro Vieira</a:t>
            </a:r>
            <a:endParaRPr lang="en-US" sz="4400" dirty="0">
              <a:hlinkClick r:id="rId7">
                <a:extLst>
                  <a:ext uri="{A12FA001-AC4F-418D-AE19-62706E023703}">
                    <ahyp:hlinkClr xmlns:ahyp="http://schemas.microsoft.com/office/drawing/2018/hyperlinkcolor" val="tx"/>
                  </a:ext>
                </a:extLst>
              </a:hlinkClick>
            </a:endParaRPr>
          </a:p>
          <a:p>
            <a:pPr marL="0" indent="0">
              <a:buNone/>
            </a:pPr>
            <a:endParaRPr lang="en-US" sz="4400" dirty="0"/>
          </a:p>
          <a:p>
            <a:pPr marL="0" indent="0">
              <a:buNone/>
            </a:pPr>
            <a:r>
              <a:rPr lang="en-BS" sz="4400" dirty="0"/>
              <a:t>🔐 </a:t>
            </a:r>
            <a:r>
              <a:rPr lang="en-US" sz="4400" dirty="0"/>
              <a:t>Cybersecurity Engineer</a:t>
            </a:r>
          </a:p>
          <a:p>
            <a:pPr marL="0" indent="0">
              <a:buNone/>
            </a:pPr>
            <a:r>
              <a:rPr lang="en-BS" sz="4400" dirty="0"/>
              <a:t>🕵️ </a:t>
            </a:r>
            <a:r>
              <a:rPr lang="en-US" sz="4400" dirty="0"/>
              <a:t>OSINT </a:t>
            </a:r>
          </a:p>
          <a:p>
            <a:pPr marL="0" indent="0">
              <a:buNone/>
            </a:pPr>
            <a:r>
              <a:rPr lang="en-US" sz="4400" dirty="0"/>
              <a:t>✒️ Full stack developer</a:t>
            </a:r>
          </a:p>
          <a:p>
            <a:pPr marL="0" indent="0">
              <a:buNone/>
            </a:pPr>
            <a:r>
              <a:rPr lang="en-BS" sz="4400" dirty="0"/>
              <a:t>👨‍🏫 </a:t>
            </a:r>
            <a:r>
              <a:rPr lang="en-US" sz="4400" dirty="0"/>
              <a:t>Public Speaker</a:t>
            </a:r>
            <a:endParaRPr lang="en-BS" sz="4400" dirty="0"/>
          </a:p>
        </p:txBody>
      </p:sp>
      <p:sp>
        <p:nvSpPr>
          <p:cNvPr id="7" name="TextBox 10">
            <a:extLst>
              <a:ext uri="{FF2B5EF4-FFF2-40B4-BE49-F238E27FC236}">
                <a16:creationId xmlns:a16="http://schemas.microsoft.com/office/drawing/2014/main" id="{D6D4DDBF-A33E-1E97-1548-797CA3E7005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8" name="TextBox 11">
            <a:extLst>
              <a:ext uri="{FF2B5EF4-FFF2-40B4-BE49-F238E27FC236}">
                <a16:creationId xmlns:a16="http://schemas.microsoft.com/office/drawing/2014/main" id="{B806101B-36C1-568E-7483-13BCA4137D7A}"/>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525DA6B6-F372-E232-DC9E-FE09BA69345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12" name="Picture 11" descr="Cartoon character standing at a podium with flags behind him&#10;&#10;AI-generated content may be incorrect.">
            <a:extLst>
              <a:ext uri="{FF2B5EF4-FFF2-40B4-BE49-F238E27FC236}">
                <a16:creationId xmlns:a16="http://schemas.microsoft.com/office/drawing/2014/main" id="{4884F93F-7623-61CA-41E8-DA2F6B909F11}"/>
              </a:ext>
            </a:extLst>
          </p:cNvPr>
          <p:cNvPicPr>
            <a:picLocks noChangeAspect="1"/>
          </p:cNvPicPr>
          <p:nvPr/>
        </p:nvPicPr>
        <p:blipFill>
          <a:blip r:embed="rId8"/>
          <a:stretch>
            <a:fillRect/>
          </a:stretch>
        </p:blipFill>
        <p:spPr>
          <a:xfrm>
            <a:off x="11049000" y="2945306"/>
            <a:ext cx="5562600" cy="5562600"/>
          </a:xfrm>
          <a:prstGeom prst="rect">
            <a:avLst/>
          </a:prstGeom>
        </p:spPr>
      </p:pic>
      <p:sp>
        <p:nvSpPr>
          <p:cNvPr id="5" name="TextBox 15">
            <a:extLst>
              <a:ext uri="{FF2B5EF4-FFF2-40B4-BE49-F238E27FC236}">
                <a16:creationId xmlns:a16="http://schemas.microsoft.com/office/drawing/2014/main" id="{218087B5-4033-9FC8-449E-738CBFF7F7C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244593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58C3E-5CAD-C342-512C-028D6C926F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B0D1BD-CA07-CFFC-0837-D21C694A478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DAE41FF2-7712-C3D8-89A1-EBA52F3817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805C3B45-6622-1B29-DF07-5607A29F090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AF3C6E9D-C108-3A17-C2D2-A74BA9F30B93}"/>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0DC991C9-E882-8E91-0BE7-9F90DB5D2181}"/>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BDAC4FD8-80D4-87C3-9555-FB829E087E4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0C62F438-B110-2F86-A246-408675710AF1}"/>
              </a:ext>
            </a:extLst>
          </p:cNvPr>
          <p:cNvSpPr>
            <a:spLocks noGrp="1"/>
          </p:cNvSpPr>
          <p:nvPr>
            <p:ph sz="half" idx="1"/>
          </p:nvPr>
        </p:nvSpPr>
        <p:spPr>
          <a:xfrm>
            <a:off x="860253" y="2644416"/>
            <a:ext cx="8185493" cy="6004284"/>
          </a:xfrm>
        </p:spPr>
        <p:txBody>
          <a:bodyPr>
            <a:normAutofit lnSpcReduction="10000"/>
          </a:bodyPr>
          <a:lstStyle/>
          <a:p>
            <a:r>
              <a:rPr lang="en-US" sz="2400" b="1" dirty="0"/>
              <a:t>Name</a:t>
            </a:r>
            <a:r>
              <a:rPr lang="en-US" sz="2400" dirty="0"/>
              <a:t>: Luís Montenegro</a:t>
            </a:r>
          </a:p>
          <a:p>
            <a:r>
              <a:rPr lang="en-US" sz="2400" b="1" dirty="0"/>
              <a:t>Full Name</a:t>
            </a:r>
            <a:r>
              <a:rPr lang="en-US" sz="2400" dirty="0"/>
              <a:t>: </a:t>
            </a:r>
            <a:r>
              <a:rPr lang="pt-BR" sz="2400" dirty="0"/>
              <a:t>Luís Filipe Montenegro Cardoso de Morais Esteves</a:t>
            </a:r>
          </a:p>
          <a:p>
            <a:r>
              <a:rPr lang="pt-BR" sz="2400" b="1" dirty="0"/>
              <a:t>NIF: </a:t>
            </a:r>
            <a:r>
              <a:rPr lang="pt-BR" sz="2400" dirty="0"/>
              <a:t>205910254</a:t>
            </a:r>
            <a:endParaRPr lang="en-US" sz="2400" dirty="0"/>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t>Carla Maria Rodrigues Neto Montenegro</a:t>
            </a:r>
          </a:p>
          <a:p>
            <a:pPr lvl="2"/>
            <a:r>
              <a:rPr lang="en-US" sz="1600" dirty="0"/>
              <a:t>Comunhão de Adquiridos</a:t>
            </a:r>
          </a:p>
          <a:p>
            <a:pPr lvl="1"/>
            <a:r>
              <a:rPr lang="en-US" sz="2000" dirty="0"/>
              <a:t>2 children</a:t>
            </a:r>
          </a:p>
          <a:p>
            <a:r>
              <a:rPr lang="en-US" sz="2400" b="1" dirty="0"/>
              <a:t>Address</a:t>
            </a:r>
            <a:r>
              <a:rPr lang="en-US" sz="2400" dirty="0"/>
              <a:t>:</a:t>
            </a:r>
          </a:p>
          <a:p>
            <a:pPr lvl="1"/>
            <a:r>
              <a:rPr lang="pt-BR" sz="2000" dirty="0"/>
              <a:t>Urbanização do Formal, nº 15</a:t>
            </a:r>
          </a:p>
          <a:p>
            <a:pPr lvl="1"/>
            <a:r>
              <a:rPr lang="pt-BR" sz="2000" dirty="0"/>
              <a:t>4500 - 669 Silvalde - Espinho</a:t>
            </a:r>
            <a:endParaRPr lang="en-US" sz="2000" dirty="0"/>
          </a:p>
          <a:p>
            <a:r>
              <a:rPr lang="en-US" sz="2400" b="1" dirty="0"/>
              <a:t>Email</a:t>
            </a:r>
            <a:r>
              <a:rPr lang="en-US" sz="2400" dirty="0"/>
              <a:t>: </a:t>
            </a:r>
            <a:r>
              <a:rPr lang="en-US" sz="2400" dirty="0">
                <a:solidFill>
                  <a:schemeClr val="accent6">
                    <a:lumMod val="50000"/>
                  </a:schemeClr>
                </a:solidFill>
              </a:rPr>
              <a:t>lmontenegro@spm-advogados.com</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9EA4DF00-94D7-A4F3-7B2D-173048CD604C}"/>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solidFill>
                  <a:schemeClr val="accent6">
                    <a:lumMod val="50000"/>
                  </a:schemeClr>
                </a:solidFill>
              </a:rPr>
              <a:t>Lawyer - 44944P</a:t>
            </a:r>
          </a:p>
          <a:p>
            <a:pPr lvl="1"/>
            <a:r>
              <a:rPr lang="en-US" sz="2000" dirty="0"/>
              <a:t>Lawyer – Founder and Partner of SP&amp;M law firm - Porto (50%)</a:t>
            </a:r>
          </a:p>
          <a:p>
            <a:pPr lvl="1"/>
            <a:r>
              <a:rPr lang="en-US" sz="2000" dirty="0"/>
              <a:t>Chairman of the General Meeting of the Ferpinta Group</a:t>
            </a:r>
          </a:p>
          <a:p>
            <a:pPr lvl="1"/>
            <a:r>
              <a:rPr lang="en-US" sz="2000" dirty="0"/>
              <a:t>Chairman of the General Meeting of Rádio Popular</a:t>
            </a:r>
          </a:p>
          <a:p>
            <a:pPr lvl="1"/>
            <a:r>
              <a:rPr lang="pt-BR" sz="2000" dirty="0"/>
              <a:t>Oliveiras Gold de Portugal, Lda (25%) - Bragança</a:t>
            </a:r>
          </a:p>
          <a:p>
            <a:pPr lvl="1"/>
            <a:r>
              <a:rPr lang="en-US" sz="2000" dirty="0"/>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4" name="TextBox 15">
            <a:extLst>
              <a:ext uri="{FF2B5EF4-FFF2-40B4-BE49-F238E27FC236}">
                <a16:creationId xmlns:a16="http://schemas.microsoft.com/office/drawing/2014/main" id="{B5F0B82D-85A6-72BE-CB33-4C134E86C3F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20</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56305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9E45B-3537-17FB-4AC3-4CF1A0C469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F2A052-6AA0-A521-9351-CE2092009CA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09E7BC08-7EA7-70AE-EB3B-87AA6354F8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52E39698-1B00-1C2B-6A02-3A5553F8A206}"/>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Portal BASE</a:t>
            </a:r>
          </a:p>
        </p:txBody>
      </p:sp>
      <p:sp>
        <p:nvSpPr>
          <p:cNvPr id="7" name="Content Placeholder 2">
            <a:extLst>
              <a:ext uri="{FF2B5EF4-FFF2-40B4-BE49-F238E27FC236}">
                <a16:creationId xmlns:a16="http://schemas.microsoft.com/office/drawing/2014/main" id="{DC1484FE-3B1A-779A-F90C-80A0CF4EC85E}"/>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C6543EDE-FB30-2C29-F75A-599849C8772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E09FB6F7-7797-A429-FAF5-34D30D0C163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0711B92D-C33F-CD10-2898-C48CB9FF0FD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9" name="Picture 8">
            <a:hlinkClick r:id="rId7"/>
            <a:extLst>
              <a:ext uri="{FF2B5EF4-FFF2-40B4-BE49-F238E27FC236}">
                <a16:creationId xmlns:a16="http://schemas.microsoft.com/office/drawing/2014/main" id="{85CEF5C7-1136-A00C-4D95-1FA9873835AA}"/>
              </a:ext>
            </a:extLst>
          </p:cNvPr>
          <p:cNvPicPr>
            <a:picLocks noChangeAspect="1"/>
          </p:cNvPicPr>
          <p:nvPr/>
        </p:nvPicPr>
        <p:blipFill>
          <a:blip r:embed="rId8"/>
          <a:stretch>
            <a:fillRect/>
          </a:stretch>
        </p:blipFill>
        <p:spPr>
          <a:xfrm>
            <a:off x="2449988" y="3703176"/>
            <a:ext cx="4560412" cy="4259724"/>
          </a:xfrm>
          <a:prstGeom prst="rect">
            <a:avLst/>
          </a:prstGeom>
        </p:spPr>
      </p:pic>
      <p:pic>
        <p:nvPicPr>
          <p:cNvPr id="10" name="Picture 9">
            <a:hlinkClick r:id="rId9"/>
            <a:extLst>
              <a:ext uri="{FF2B5EF4-FFF2-40B4-BE49-F238E27FC236}">
                <a16:creationId xmlns:a16="http://schemas.microsoft.com/office/drawing/2014/main" id="{681736A6-C3DD-AC0C-3D7C-9671F2D713A7}"/>
              </a:ext>
            </a:extLst>
          </p:cNvPr>
          <p:cNvPicPr>
            <a:picLocks noChangeAspect="1"/>
          </p:cNvPicPr>
          <p:nvPr/>
        </p:nvPicPr>
        <p:blipFill>
          <a:blip r:embed="rId10"/>
          <a:stretch>
            <a:fillRect/>
          </a:stretch>
        </p:blipFill>
        <p:spPr>
          <a:xfrm>
            <a:off x="9220200" y="2614334"/>
            <a:ext cx="6335119" cy="6720166"/>
          </a:xfrm>
          <a:prstGeom prst="rect">
            <a:avLst/>
          </a:prstGeom>
        </p:spPr>
      </p:pic>
      <p:sp>
        <p:nvSpPr>
          <p:cNvPr id="4" name="TextBox 15">
            <a:extLst>
              <a:ext uri="{FF2B5EF4-FFF2-40B4-BE49-F238E27FC236}">
                <a16:creationId xmlns:a16="http://schemas.microsoft.com/office/drawing/2014/main" id="{8008C735-5770-8041-6E4C-A4F80C14EF6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21</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118401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E5C2-2790-850E-72C6-C492756669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44E84F-C58D-496A-B272-ECD1ABBCF8D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63119891-F468-EB13-637B-0B38C9205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7" name="Content Placeholder 2">
            <a:extLst>
              <a:ext uri="{FF2B5EF4-FFF2-40B4-BE49-F238E27FC236}">
                <a16:creationId xmlns:a16="http://schemas.microsoft.com/office/drawing/2014/main" id="{181CE1E4-44E1-E447-B5D7-8E03845600B8}"/>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Contratos Públicos</a:t>
            </a:r>
          </a:p>
          <a:p>
            <a:r>
              <a:rPr lang="pt-BR" sz="2800" dirty="0"/>
              <a:t>Banco Português do Fomento</a:t>
            </a:r>
          </a:p>
          <a:p>
            <a:pPr lvl="1"/>
            <a:r>
              <a:rPr lang="pt-BR" sz="2400" dirty="0"/>
              <a:t>2022 – 1 contrato – 100.000€</a:t>
            </a:r>
          </a:p>
          <a:p>
            <a:r>
              <a:rPr lang="pt-BR" sz="2800" dirty="0"/>
              <a:t>Município de Espinho</a:t>
            </a:r>
          </a:p>
          <a:p>
            <a:pPr lvl="1"/>
            <a:r>
              <a:rPr lang="pt-BR" sz="2400" dirty="0"/>
              <a:t>2014/2019 – 7 contratos – 337.311 €</a:t>
            </a:r>
          </a:p>
          <a:p>
            <a:r>
              <a:rPr lang="pt-BR" sz="2800" dirty="0"/>
              <a:t>Município de Vagos</a:t>
            </a:r>
          </a:p>
          <a:p>
            <a:pPr lvl="1"/>
            <a:r>
              <a:rPr lang="pt-BR" sz="2400" dirty="0"/>
              <a:t>2015/2021 – 5 contratos – 209.409 €</a:t>
            </a:r>
          </a:p>
          <a:p>
            <a:r>
              <a:rPr lang="pt-BR" sz="2800" dirty="0"/>
              <a:t>Zendensino</a:t>
            </a:r>
          </a:p>
          <a:p>
            <a:pPr lvl="1"/>
            <a:r>
              <a:rPr lang="pt-BR" sz="2400" dirty="0"/>
              <a:t>2018/2020 – 2 contratos – 31.900 €</a:t>
            </a:r>
          </a:p>
          <a:p>
            <a:pPr lvl="1"/>
            <a:endParaRPr lang="pt-BR" dirty="0"/>
          </a:p>
          <a:p>
            <a:r>
              <a:rPr lang="pt-BR" dirty="0"/>
              <a:t>Total </a:t>
            </a:r>
            <a:r>
              <a:rPr lang="pt-BR" b="1" dirty="0"/>
              <a:t>807.320€</a:t>
            </a:r>
          </a:p>
        </p:txBody>
      </p:sp>
      <p:sp>
        <p:nvSpPr>
          <p:cNvPr id="4" name="TextBox 10">
            <a:extLst>
              <a:ext uri="{FF2B5EF4-FFF2-40B4-BE49-F238E27FC236}">
                <a16:creationId xmlns:a16="http://schemas.microsoft.com/office/drawing/2014/main" id="{ABC44BAD-CBCA-0E4B-34A1-19F5F704F77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C7554BC0-9E5A-1B1E-2375-729D204BDEE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912B5FEB-F937-CF2C-D2EA-96A26707EC8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8" name="Title 1">
            <a:extLst>
              <a:ext uri="{FF2B5EF4-FFF2-40B4-BE49-F238E27FC236}">
                <a16:creationId xmlns:a16="http://schemas.microsoft.com/office/drawing/2014/main" id="{042284D7-B930-6621-A630-72B1DA517434}"/>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SP&amp;M, Sociedade de Advogados, RL - 510445020</a:t>
            </a:r>
          </a:p>
        </p:txBody>
      </p:sp>
      <p:pic>
        <p:nvPicPr>
          <p:cNvPr id="13" name="Graphic 12">
            <a:extLst>
              <a:ext uri="{FF2B5EF4-FFF2-40B4-BE49-F238E27FC236}">
                <a16:creationId xmlns:a16="http://schemas.microsoft.com/office/drawing/2014/main" id="{CC069437-C8BE-1383-BEEB-1623E98A05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3097" y="2720140"/>
            <a:ext cx="9636703" cy="6069073"/>
          </a:xfrm>
          <a:prstGeom prst="rect">
            <a:avLst/>
          </a:prstGeom>
        </p:spPr>
      </p:pic>
      <p:sp>
        <p:nvSpPr>
          <p:cNvPr id="3" name="TextBox 15">
            <a:extLst>
              <a:ext uri="{FF2B5EF4-FFF2-40B4-BE49-F238E27FC236}">
                <a16:creationId xmlns:a16="http://schemas.microsoft.com/office/drawing/2014/main" id="{2C33CD47-4A44-B727-07AA-9A0A8689CD5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22</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828882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D2FE6-C008-5317-F416-2B153E6C7C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76E2F1-A82A-8F26-1EE3-F01B1683BB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49E6076E-49EA-E45E-C1ED-657274F1EA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B60E2769-7C01-5BBE-1A96-EEB7EC1CB6D6}"/>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Luimonteago, Lda - 510347070</a:t>
            </a:r>
          </a:p>
        </p:txBody>
      </p:sp>
      <p:sp>
        <p:nvSpPr>
          <p:cNvPr id="7" name="Content Placeholder 2">
            <a:extLst>
              <a:ext uri="{FF2B5EF4-FFF2-40B4-BE49-F238E27FC236}">
                <a16:creationId xmlns:a16="http://schemas.microsoft.com/office/drawing/2014/main" id="{47EE52F8-95C5-0C95-ECA9-8C2E94CAB9A0}"/>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AD21419E-84A3-06C0-2430-5B3F409DB4B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695169F9-CA79-DE30-8AA9-D9CE7E775EB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44D86C57-2F84-D1BB-6D2E-C069288AADE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B875C02F-B7EF-0F5C-0D4A-1765E4A50A9C}"/>
              </a:ext>
            </a:extLst>
          </p:cNvPr>
          <p:cNvPicPr>
            <a:picLocks noChangeAspect="1"/>
          </p:cNvPicPr>
          <p:nvPr/>
        </p:nvPicPr>
        <p:blipFill>
          <a:blip r:embed="rId8"/>
          <a:stretch>
            <a:fillRect/>
          </a:stretch>
        </p:blipFill>
        <p:spPr>
          <a:xfrm>
            <a:off x="2449989" y="3703176"/>
            <a:ext cx="4560411" cy="4259724"/>
          </a:xfrm>
          <a:prstGeom prst="rect">
            <a:avLst/>
          </a:prstGeom>
        </p:spPr>
      </p:pic>
      <p:pic>
        <p:nvPicPr>
          <p:cNvPr id="8" name="Picture 7">
            <a:extLst>
              <a:ext uri="{FF2B5EF4-FFF2-40B4-BE49-F238E27FC236}">
                <a16:creationId xmlns:a16="http://schemas.microsoft.com/office/drawing/2014/main" id="{80F66F02-6523-B751-87BA-B842272065D3}"/>
              </a:ext>
            </a:extLst>
          </p:cNvPr>
          <p:cNvPicPr>
            <a:picLocks noChangeAspect="1"/>
          </p:cNvPicPr>
          <p:nvPr/>
        </p:nvPicPr>
        <p:blipFill>
          <a:blip r:embed="rId9"/>
          <a:stretch>
            <a:fillRect/>
          </a:stretch>
        </p:blipFill>
        <p:spPr>
          <a:xfrm>
            <a:off x="9220200" y="1104900"/>
            <a:ext cx="6525536" cy="9040487"/>
          </a:xfrm>
          <a:prstGeom prst="rect">
            <a:avLst/>
          </a:prstGeom>
        </p:spPr>
      </p:pic>
      <p:sp>
        <p:nvSpPr>
          <p:cNvPr id="5" name="TextBox 15">
            <a:extLst>
              <a:ext uri="{FF2B5EF4-FFF2-40B4-BE49-F238E27FC236}">
                <a16:creationId xmlns:a16="http://schemas.microsoft.com/office/drawing/2014/main" id="{A072E9CE-F4BE-6CCF-50E2-43EF60B8534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23</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132693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4FCA4-8193-A7DB-137A-8413546CAB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69CA8C3-5DA0-8B84-D846-27D5AB0A7C54}"/>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EFE7D201-FB6B-4A70-528E-3BF9C16F12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7" name="Content Placeholder 2">
            <a:extLst>
              <a:ext uri="{FF2B5EF4-FFF2-40B4-BE49-F238E27FC236}">
                <a16:creationId xmlns:a16="http://schemas.microsoft.com/office/drawing/2014/main" id="{712E18FD-C76B-E829-31F0-DB33CCF1890E}"/>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4C5DD28A-9899-3D22-8708-DE5253C1DF2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911C6773-FAE3-9566-903F-C81539CCB2C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F4CDC44F-A069-D0B8-63F1-5FDF02E7404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F26187C7-19BC-F7E3-5226-2FE61F1CB910}"/>
              </a:ext>
            </a:extLst>
          </p:cNvPr>
          <p:cNvPicPr>
            <a:picLocks noChangeAspect="1"/>
          </p:cNvPicPr>
          <p:nvPr/>
        </p:nvPicPr>
        <p:blipFill>
          <a:blip r:embed="rId8"/>
          <a:stretch>
            <a:fillRect/>
          </a:stretch>
        </p:blipFill>
        <p:spPr>
          <a:xfrm>
            <a:off x="2449989" y="3703176"/>
            <a:ext cx="4560411" cy="4259724"/>
          </a:xfrm>
          <a:prstGeom prst="rect">
            <a:avLst/>
          </a:prstGeom>
        </p:spPr>
      </p:pic>
      <p:pic>
        <p:nvPicPr>
          <p:cNvPr id="8" name="Picture 7">
            <a:extLst>
              <a:ext uri="{FF2B5EF4-FFF2-40B4-BE49-F238E27FC236}">
                <a16:creationId xmlns:a16="http://schemas.microsoft.com/office/drawing/2014/main" id="{814BA08B-C9B4-69E4-2D19-57102A8B8858}"/>
              </a:ext>
            </a:extLst>
          </p:cNvPr>
          <p:cNvPicPr>
            <a:picLocks noChangeAspect="1"/>
          </p:cNvPicPr>
          <p:nvPr/>
        </p:nvPicPr>
        <p:blipFill>
          <a:blip r:embed="rId9"/>
          <a:stretch>
            <a:fillRect/>
          </a:stretch>
        </p:blipFill>
        <p:spPr>
          <a:xfrm>
            <a:off x="9193127" y="1122687"/>
            <a:ext cx="6535062" cy="9050013"/>
          </a:xfrm>
          <a:prstGeom prst="rect">
            <a:avLst/>
          </a:prstGeom>
        </p:spPr>
      </p:pic>
      <p:sp>
        <p:nvSpPr>
          <p:cNvPr id="3" name="Title 1">
            <a:extLst>
              <a:ext uri="{FF2B5EF4-FFF2-40B4-BE49-F238E27FC236}">
                <a16:creationId xmlns:a16="http://schemas.microsoft.com/office/drawing/2014/main" id="{EFB035DC-E6CE-1842-4B0E-AE0AA306A2F4}"/>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Oliveiras Gold de Portugal, Lda - 510172466</a:t>
            </a:r>
          </a:p>
        </p:txBody>
      </p:sp>
      <p:sp>
        <p:nvSpPr>
          <p:cNvPr id="5" name="TextBox 15">
            <a:extLst>
              <a:ext uri="{FF2B5EF4-FFF2-40B4-BE49-F238E27FC236}">
                <a16:creationId xmlns:a16="http://schemas.microsoft.com/office/drawing/2014/main" id="{B1D62F38-183A-3CAB-CD4D-68D6445A449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24</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93323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0B3E4-E1AF-1BBA-64D4-E4C789A8B3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91222C-06F1-21E0-F143-A0CC50925AF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305C64D8-6675-5102-5D3C-097760D53E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7" name="Content Placeholder 2">
            <a:extLst>
              <a:ext uri="{FF2B5EF4-FFF2-40B4-BE49-F238E27FC236}">
                <a16:creationId xmlns:a16="http://schemas.microsoft.com/office/drawing/2014/main" id="{58AD1562-3E05-9638-50E7-D01192D6CB3C}"/>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76FAEBB1-C155-E215-87A0-539E3B3489B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92B3B30F-AE7A-A8B7-66A0-E5B36F8694E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6577D5B4-6B7A-52E4-EE34-D9BAF4571B4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3" name="Title 1">
            <a:extLst>
              <a:ext uri="{FF2B5EF4-FFF2-40B4-BE49-F238E27FC236}">
                <a16:creationId xmlns:a16="http://schemas.microsoft.com/office/drawing/2014/main" id="{710D91F8-630A-F723-8D31-BA5E2A0948B1}"/>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Semanário Expresso</a:t>
            </a:r>
          </a:p>
        </p:txBody>
      </p:sp>
      <p:grpSp>
        <p:nvGrpSpPr>
          <p:cNvPr id="12" name="Group 11">
            <a:extLst>
              <a:ext uri="{FF2B5EF4-FFF2-40B4-BE49-F238E27FC236}">
                <a16:creationId xmlns:a16="http://schemas.microsoft.com/office/drawing/2014/main" id="{D75A45EF-A782-B410-E437-4F7A366EA400}"/>
              </a:ext>
            </a:extLst>
          </p:cNvPr>
          <p:cNvGrpSpPr/>
          <p:nvPr/>
        </p:nvGrpSpPr>
        <p:grpSpPr>
          <a:xfrm>
            <a:off x="4536182" y="2599758"/>
            <a:ext cx="9103618" cy="7191942"/>
            <a:chOff x="7315200" y="2599758"/>
            <a:chExt cx="9103618" cy="7191942"/>
          </a:xfrm>
        </p:grpSpPr>
        <p:pic>
          <p:nvPicPr>
            <p:cNvPr id="6" name="Picture 5">
              <a:hlinkClick r:id="rId7"/>
              <a:extLst>
                <a:ext uri="{FF2B5EF4-FFF2-40B4-BE49-F238E27FC236}">
                  <a16:creationId xmlns:a16="http://schemas.microsoft.com/office/drawing/2014/main" id="{A20FF384-31CB-8DCE-37D9-4BA9AAF1BCC3}"/>
                </a:ext>
              </a:extLst>
            </p:cNvPr>
            <p:cNvPicPr>
              <a:picLocks noChangeAspect="1"/>
            </p:cNvPicPr>
            <p:nvPr/>
          </p:nvPicPr>
          <p:blipFill>
            <a:blip r:embed="rId8"/>
            <a:stretch>
              <a:fillRect/>
            </a:stretch>
          </p:blipFill>
          <p:spPr>
            <a:xfrm>
              <a:off x="7315200" y="2599758"/>
              <a:ext cx="9103618" cy="7191942"/>
            </a:xfrm>
            <a:prstGeom prst="rect">
              <a:avLst/>
            </a:prstGeom>
          </p:spPr>
        </p:pic>
        <p:sp>
          <p:nvSpPr>
            <p:cNvPr id="10" name="Rectangle 9">
              <a:extLst>
                <a:ext uri="{FF2B5EF4-FFF2-40B4-BE49-F238E27FC236}">
                  <a16:creationId xmlns:a16="http://schemas.microsoft.com/office/drawing/2014/main" id="{AD2B73DB-5DD4-72E3-3E9B-EB1CC168C367}"/>
                </a:ext>
              </a:extLst>
            </p:cNvPr>
            <p:cNvSpPr/>
            <p:nvPr/>
          </p:nvSpPr>
          <p:spPr>
            <a:xfrm>
              <a:off x="7391400" y="5372100"/>
              <a:ext cx="8785963" cy="10668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solidFill>
                  <a:schemeClr val="bg1"/>
                </a:solidFill>
              </a:endParaRPr>
            </a:p>
          </p:txBody>
        </p:sp>
        <p:sp>
          <p:nvSpPr>
            <p:cNvPr id="11" name="Rectangle 10">
              <a:extLst>
                <a:ext uri="{FF2B5EF4-FFF2-40B4-BE49-F238E27FC236}">
                  <a16:creationId xmlns:a16="http://schemas.microsoft.com/office/drawing/2014/main" id="{89FF1A23-0F6C-CFDC-7789-22809E525EC0}"/>
                </a:ext>
              </a:extLst>
            </p:cNvPr>
            <p:cNvSpPr/>
            <p:nvPr/>
          </p:nvSpPr>
          <p:spPr>
            <a:xfrm>
              <a:off x="11696700" y="6745206"/>
              <a:ext cx="1219201" cy="30329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solidFill>
                  <a:schemeClr val="bg1"/>
                </a:solidFill>
              </a:endParaRPr>
            </a:p>
          </p:txBody>
        </p:sp>
      </p:grpSp>
      <p:sp>
        <p:nvSpPr>
          <p:cNvPr id="4" name="TextBox 15">
            <a:extLst>
              <a:ext uri="{FF2B5EF4-FFF2-40B4-BE49-F238E27FC236}">
                <a16:creationId xmlns:a16="http://schemas.microsoft.com/office/drawing/2014/main" id="{0E408E2F-774A-9BEE-C303-C3603F591F9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25</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568164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849AD-6EF2-1F22-D112-F5CFB5DE2A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B74716-B382-4A85-E2D6-F3340E739BD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C3575101-3204-4482-3BD0-CC22E7C7C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080FF151-AB5D-D75A-4038-D5B6A44E138A}"/>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Companies</a:t>
            </a:r>
            <a:endParaRPr lang="en-BS" sz="4800" b="1" dirty="0"/>
          </a:p>
        </p:txBody>
      </p:sp>
      <p:sp>
        <p:nvSpPr>
          <p:cNvPr id="4" name="TextBox 10">
            <a:extLst>
              <a:ext uri="{FF2B5EF4-FFF2-40B4-BE49-F238E27FC236}">
                <a16:creationId xmlns:a16="http://schemas.microsoft.com/office/drawing/2014/main" id="{C9DE4225-4626-94F7-B5AA-BAF6326FC6F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7A83F91F-3479-1DD9-F5C9-D74629081C2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ADD5EBA8-F499-2899-5CEB-82948344DA5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0" name="Content Placeholder 2">
            <a:extLst>
              <a:ext uri="{FF2B5EF4-FFF2-40B4-BE49-F238E27FC236}">
                <a16:creationId xmlns:a16="http://schemas.microsoft.com/office/drawing/2014/main" id="{129DCAB9-3AAB-5A4A-9E40-A48E2413A1DD}"/>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Companies, business partners, clients, ...</a:t>
            </a:r>
          </a:p>
        </p:txBody>
      </p:sp>
      <p:graphicFrame>
        <p:nvGraphicFramePr>
          <p:cNvPr id="8" name="Table 5">
            <a:extLst>
              <a:ext uri="{FF2B5EF4-FFF2-40B4-BE49-F238E27FC236}">
                <a16:creationId xmlns:a16="http://schemas.microsoft.com/office/drawing/2014/main" id="{3B675979-EEE5-30F7-E3D5-7480BE3BC57F}"/>
              </a:ext>
            </a:extLst>
          </p:cNvPr>
          <p:cNvGraphicFramePr>
            <a:graphicFrameLocks/>
          </p:cNvGraphicFramePr>
          <p:nvPr>
            <p:extLst>
              <p:ext uri="{D42A27DB-BD31-4B8C-83A1-F6EECF244321}">
                <p14:modId xmlns:p14="http://schemas.microsoft.com/office/powerpoint/2010/main" val="4126432330"/>
              </p:ext>
            </p:extLst>
          </p:nvPr>
        </p:nvGraphicFramePr>
        <p:xfrm>
          <a:off x="1051765" y="2877739"/>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SP&amp;M, Sociedade de Advogados, RL </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510445020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50%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a:t>
                      </a: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13" name="Table 5">
            <a:extLst>
              <a:ext uri="{FF2B5EF4-FFF2-40B4-BE49-F238E27FC236}">
                <a16:creationId xmlns:a16="http://schemas.microsoft.com/office/drawing/2014/main" id="{A0F1369F-F1EE-2A97-76A0-CF4F0AA1F6EE}"/>
              </a:ext>
            </a:extLst>
          </p:cNvPr>
          <p:cNvGraphicFramePr>
            <a:graphicFrameLocks/>
          </p:cNvGraphicFramePr>
          <p:nvPr>
            <p:extLst>
              <p:ext uri="{D42A27DB-BD31-4B8C-83A1-F6EECF244321}">
                <p14:modId xmlns:p14="http://schemas.microsoft.com/office/powerpoint/2010/main" val="1881423363"/>
              </p:ext>
            </p:extLst>
          </p:nvPr>
        </p:nvGraphicFramePr>
        <p:xfrm>
          <a:off x="6612279" y="2876889"/>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Luimonteago, Lda</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510347070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95%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4.750€</a:t>
                      </a: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15" name="Table 5">
            <a:extLst>
              <a:ext uri="{FF2B5EF4-FFF2-40B4-BE49-F238E27FC236}">
                <a16:creationId xmlns:a16="http://schemas.microsoft.com/office/drawing/2014/main" id="{A6CB2ADF-09F5-FD43-A3D6-D470C48F6A1A}"/>
              </a:ext>
            </a:extLst>
          </p:cNvPr>
          <p:cNvGraphicFramePr>
            <a:graphicFrameLocks/>
          </p:cNvGraphicFramePr>
          <p:nvPr>
            <p:extLst>
              <p:ext uri="{D42A27DB-BD31-4B8C-83A1-F6EECF244321}">
                <p14:modId xmlns:p14="http://schemas.microsoft.com/office/powerpoint/2010/main" val="4273482824"/>
              </p:ext>
            </p:extLst>
          </p:nvPr>
        </p:nvGraphicFramePr>
        <p:xfrm>
          <a:off x="12137854" y="2877738"/>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Oliveiras Gold de Portugal, Lda</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510172466</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25%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1.200€</a:t>
                      </a: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18" name="Table 5">
            <a:extLst>
              <a:ext uri="{FF2B5EF4-FFF2-40B4-BE49-F238E27FC236}">
                <a16:creationId xmlns:a16="http://schemas.microsoft.com/office/drawing/2014/main" id="{658DEC7D-1C70-A6B5-9190-E6384138B329}"/>
              </a:ext>
            </a:extLst>
          </p:cNvPr>
          <p:cNvGraphicFramePr>
            <a:graphicFrameLocks/>
          </p:cNvGraphicFramePr>
          <p:nvPr>
            <p:extLst>
              <p:ext uri="{D42A27DB-BD31-4B8C-83A1-F6EECF244321}">
                <p14:modId xmlns:p14="http://schemas.microsoft.com/office/powerpoint/2010/main" val="4179642496"/>
              </p:ext>
            </p:extLst>
          </p:nvPr>
        </p:nvGraphicFramePr>
        <p:xfrm>
          <a:off x="1051765" y="5864362"/>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Grupo Ferpinta, SA</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501756710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a:t>
                      </a:r>
                      <a:r>
                        <a:rPr lang="en-US" sz="2000" kern="1200" noProof="0" dirty="0">
                          <a:solidFill>
                            <a:schemeClr val="dk1"/>
                          </a:solidFill>
                          <a:latin typeface="+mn-lt"/>
                          <a:ea typeface="+mn-ea"/>
                          <a:cs typeface="+mn-cs"/>
                        </a:rPr>
                        <a:t>Chairman of the General Meeting</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2000" kern="1200" noProof="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19" name="Table 5">
            <a:extLst>
              <a:ext uri="{FF2B5EF4-FFF2-40B4-BE49-F238E27FC236}">
                <a16:creationId xmlns:a16="http://schemas.microsoft.com/office/drawing/2014/main" id="{F0F80D9B-901D-CAE6-DBB7-F97A01F47215}"/>
              </a:ext>
            </a:extLst>
          </p:cNvPr>
          <p:cNvGraphicFramePr>
            <a:graphicFrameLocks/>
          </p:cNvGraphicFramePr>
          <p:nvPr>
            <p:extLst>
              <p:ext uri="{D42A27DB-BD31-4B8C-83A1-F6EECF244321}">
                <p14:modId xmlns:p14="http://schemas.microsoft.com/office/powerpoint/2010/main" val="2161330877"/>
              </p:ext>
            </p:extLst>
          </p:nvPr>
        </p:nvGraphicFramePr>
        <p:xfrm>
          <a:off x="6592311" y="5868507"/>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Radio Popular - Eletrodomésticos, SA</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500674205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a:t>
                      </a:r>
                      <a:r>
                        <a:rPr lang="en-US" sz="2000" kern="1200" noProof="0" dirty="0">
                          <a:solidFill>
                            <a:schemeClr val="dk1"/>
                          </a:solidFill>
                          <a:latin typeface="+mn-lt"/>
                          <a:ea typeface="+mn-ea"/>
                          <a:cs typeface="+mn-cs"/>
                        </a:rPr>
                        <a:t>Chairman of the General Meeting</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2000" kern="1200" noProof="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20" name="Table 5">
            <a:extLst>
              <a:ext uri="{FF2B5EF4-FFF2-40B4-BE49-F238E27FC236}">
                <a16:creationId xmlns:a16="http://schemas.microsoft.com/office/drawing/2014/main" id="{A4DB79A2-CEC5-CA36-E153-614D890D7346}"/>
              </a:ext>
            </a:extLst>
          </p:cNvPr>
          <p:cNvGraphicFramePr>
            <a:graphicFrameLocks/>
          </p:cNvGraphicFramePr>
          <p:nvPr>
            <p:extLst>
              <p:ext uri="{D42A27DB-BD31-4B8C-83A1-F6EECF244321}">
                <p14:modId xmlns:p14="http://schemas.microsoft.com/office/powerpoint/2010/main" val="44404761"/>
              </p:ext>
            </p:extLst>
          </p:nvPr>
        </p:nvGraphicFramePr>
        <p:xfrm>
          <a:off x="12137854" y="5864361"/>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Spinumviva, Lda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516195174</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62.5%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3.750€</a:t>
                      </a: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sp>
        <p:nvSpPr>
          <p:cNvPr id="7" name="TextBox 15">
            <a:extLst>
              <a:ext uri="{FF2B5EF4-FFF2-40B4-BE49-F238E27FC236}">
                <a16:creationId xmlns:a16="http://schemas.microsoft.com/office/drawing/2014/main" id="{EBDF4DDB-9FC8-9567-0226-E21EC0BBED6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26</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864672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F20CF-7CD3-5409-4B45-AA87575FBD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F36C71-B3FD-AE5F-BB73-15CAE7E2406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E2ED2798-4123-FC10-44C4-2D39361263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68CF61D8-5E46-AAAD-FCE8-8DFDAAB2065D}"/>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Spinumviva, Lda - 516195174</a:t>
            </a:r>
          </a:p>
        </p:txBody>
      </p:sp>
      <p:sp>
        <p:nvSpPr>
          <p:cNvPr id="7" name="Content Placeholder 2">
            <a:extLst>
              <a:ext uri="{FF2B5EF4-FFF2-40B4-BE49-F238E27FC236}">
                <a16:creationId xmlns:a16="http://schemas.microsoft.com/office/drawing/2014/main" id="{2BDD33F8-F686-DE73-BBE2-7DD25BC7BE28}"/>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21A3D928-A981-B83E-C7C7-B82FBD2CCE7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183F10D8-14CC-9BD1-E7D5-839A2350375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04DAB624-3D47-5631-92AB-37185746709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200FA77E-7D95-07D5-5CF7-02ED20780BA1}"/>
              </a:ext>
            </a:extLst>
          </p:cNvPr>
          <p:cNvPicPr>
            <a:picLocks noChangeAspect="1"/>
          </p:cNvPicPr>
          <p:nvPr/>
        </p:nvPicPr>
        <p:blipFill>
          <a:blip r:embed="rId8"/>
          <a:stretch>
            <a:fillRect/>
          </a:stretch>
        </p:blipFill>
        <p:spPr>
          <a:xfrm>
            <a:off x="2449989" y="3703176"/>
            <a:ext cx="4560411" cy="4259724"/>
          </a:xfrm>
          <a:prstGeom prst="rect">
            <a:avLst/>
          </a:prstGeom>
        </p:spPr>
      </p:pic>
      <p:pic>
        <p:nvPicPr>
          <p:cNvPr id="8" name="Picture 7">
            <a:extLst>
              <a:ext uri="{FF2B5EF4-FFF2-40B4-BE49-F238E27FC236}">
                <a16:creationId xmlns:a16="http://schemas.microsoft.com/office/drawing/2014/main" id="{9FC056A2-C93A-FEBB-654F-80D533089BDE}"/>
              </a:ext>
            </a:extLst>
          </p:cNvPr>
          <p:cNvPicPr>
            <a:picLocks noChangeAspect="1"/>
          </p:cNvPicPr>
          <p:nvPr/>
        </p:nvPicPr>
        <p:blipFill>
          <a:blip r:embed="rId9"/>
          <a:stretch>
            <a:fillRect/>
          </a:stretch>
        </p:blipFill>
        <p:spPr>
          <a:xfrm>
            <a:off x="9190717" y="1104900"/>
            <a:ext cx="6506483" cy="8954750"/>
          </a:xfrm>
          <a:prstGeom prst="rect">
            <a:avLst/>
          </a:prstGeom>
        </p:spPr>
      </p:pic>
      <p:sp>
        <p:nvSpPr>
          <p:cNvPr id="5" name="TextBox 15">
            <a:extLst>
              <a:ext uri="{FF2B5EF4-FFF2-40B4-BE49-F238E27FC236}">
                <a16:creationId xmlns:a16="http://schemas.microsoft.com/office/drawing/2014/main" id="{D86D1CA6-537F-6DE8-471A-49CDA10EA8C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27</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692804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2926-4E0C-0ACD-CC38-2C16A89D29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E082A9-FE13-A121-CC5C-FFC872C6720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B60EEB8B-2290-3702-DCEE-FD55AB0400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3B93B62F-2DDB-CD1A-486F-68944CBE3AA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2B99C2F3-A7A3-5085-6424-1E9A5121C497}"/>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2F827107-84D3-6D29-657B-5915CFC8F77C}"/>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B8D10398-A0A1-959A-CAAE-DD248D0667C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A89BDEEE-BAD6-0CAB-0D30-61E2B68F9AB9}"/>
              </a:ext>
            </a:extLst>
          </p:cNvPr>
          <p:cNvSpPr>
            <a:spLocks noGrp="1"/>
          </p:cNvSpPr>
          <p:nvPr>
            <p:ph sz="half" idx="1"/>
          </p:nvPr>
        </p:nvSpPr>
        <p:spPr>
          <a:xfrm>
            <a:off x="860253" y="2644416"/>
            <a:ext cx="8185493" cy="6004284"/>
          </a:xfrm>
        </p:spPr>
        <p:txBody>
          <a:bodyPr>
            <a:normAutofit fontScale="92500" lnSpcReduction="10000"/>
          </a:bodyPr>
          <a:lstStyle/>
          <a:p>
            <a:r>
              <a:rPr lang="en-US" sz="2400" b="1" dirty="0"/>
              <a:t>Name</a:t>
            </a:r>
            <a:r>
              <a:rPr lang="en-US" sz="2400" dirty="0"/>
              <a:t>: Luís Montenegro</a:t>
            </a:r>
          </a:p>
          <a:p>
            <a:r>
              <a:rPr lang="en-US" sz="2400" b="1" dirty="0"/>
              <a:t>Full Name</a:t>
            </a:r>
            <a:r>
              <a:rPr lang="en-US" sz="2400" dirty="0"/>
              <a:t>: </a:t>
            </a:r>
            <a:r>
              <a:rPr lang="pt-BR" sz="2400" dirty="0"/>
              <a:t>Luís Filipe Montenegro Cardoso de Morais Esteves</a:t>
            </a:r>
          </a:p>
          <a:p>
            <a:r>
              <a:rPr lang="pt-BR" sz="2400" b="1" dirty="0"/>
              <a:t>NIF: </a:t>
            </a:r>
            <a:r>
              <a:rPr lang="pt-BR" sz="2400" dirty="0"/>
              <a:t>205910254</a:t>
            </a:r>
            <a:endParaRPr lang="en-US" sz="2400" dirty="0"/>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t>Carla Maria Rodrigues Neto Montenegro</a:t>
            </a:r>
          </a:p>
          <a:p>
            <a:pPr lvl="2"/>
            <a:r>
              <a:rPr lang="en-US" sz="1600" dirty="0"/>
              <a:t>Comunhão de Adquiridos</a:t>
            </a:r>
          </a:p>
          <a:p>
            <a:pPr lvl="1"/>
            <a:r>
              <a:rPr lang="en-US" sz="2000" dirty="0">
                <a:solidFill>
                  <a:schemeClr val="accent6">
                    <a:lumMod val="50000"/>
                  </a:schemeClr>
                </a:solidFill>
              </a:rPr>
              <a:t>Hugo Filipe Neto Montenegro</a:t>
            </a:r>
          </a:p>
          <a:p>
            <a:pPr lvl="1"/>
            <a:r>
              <a:rPr lang="en-US" sz="2000" dirty="0">
                <a:solidFill>
                  <a:schemeClr val="accent6">
                    <a:lumMod val="50000"/>
                  </a:schemeClr>
                </a:solidFill>
              </a:rPr>
              <a:t>Diogo Luís Neto Montenegro</a:t>
            </a:r>
          </a:p>
          <a:p>
            <a:r>
              <a:rPr lang="en-US" sz="2400" b="1" dirty="0"/>
              <a:t>Address</a:t>
            </a:r>
            <a:r>
              <a:rPr lang="en-US" sz="2400" dirty="0"/>
              <a:t>:</a:t>
            </a:r>
          </a:p>
          <a:p>
            <a:pPr lvl="1"/>
            <a:r>
              <a:rPr lang="pt-BR" sz="2000" dirty="0">
                <a:solidFill>
                  <a:schemeClr val="accent6">
                    <a:lumMod val="50000"/>
                  </a:schemeClr>
                </a:solidFill>
              </a:rPr>
              <a:t>Avenida 8, nº 320</a:t>
            </a:r>
          </a:p>
          <a:p>
            <a:pPr lvl="1"/>
            <a:r>
              <a:rPr lang="pt-BR" sz="2000" dirty="0">
                <a:solidFill>
                  <a:schemeClr val="accent6">
                    <a:lumMod val="50000"/>
                  </a:schemeClr>
                </a:solidFill>
              </a:rPr>
              <a:t>4500 - 205 Espinho</a:t>
            </a:r>
            <a:endParaRPr lang="en-US" sz="2000" dirty="0">
              <a:solidFill>
                <a:schemeClr val="accent6">
                  <a:lumMod val="50000"/>
                </a:schemeClr>
              </a:solidFill>
            </a:endParaRPr>
          </a:p>
          <a:p>
            <a:r>
              <a:rPr lang="en-US" sz="2400" b="1" dirty="0"/>
              <a:t>Email</a:t>
            </a:r>
            <a:r>
              <a:rPr lang="en-US" sz="2400" dirty="0"/>
              <a:t>: lmontenegro@spm-advogados.com</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C404789B-1AE0-2A4B-B75D-87E19CD49AA5}"/>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- 44944P</a:t>
            </a:r>
          </a:p>
          <a:p>
            <a:pPr lvl="1"/>
            <a:r>
              <a:rPr lang="en-US" sz="2000" dirty="0"/>
              <a:t>Lawyer – Founder and Partner of SP&amp;M law firm - Porto (50%)</a:t>
            </a:r>
          </a:p>
          <a:p>
            <a:pPr lvl="1"/>
            <a:r>
              <a:rPr lang="en-US" sz="2000" dirty="0"/>
              <a:t>Chairman of the General Meeting of the Ferpinta Group</a:t>
            </a:r>
          </a:p>
          <a:p>
            <a:pPr lvl="1"/>
            <a:r>
              <a:rPr lang="en-US" sz="2000" dirty="0"/>
              <a:t>Chairman of the General Meeting of Rádio Popular</a:t>
            </a:r>
          </a:p>
          <a:p>
            <a:pPr lvl="1"/>
            <a:r>
              <a:rPr lang="pt-BR" sz="2000" dirty="0"/>
              <a:t>Oliveiras Gold de Portugal, Lda (25%) - Bragança</a:t>
            </a:r>
          </a:p>
          <a:p>
            <a:pPr lvl="1"/>
            <a:r>
              <a:rPr lang="en-US" sz="2000" dirty="0"/>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4" name="TextBox 15">
            <a:extLst>
              <a:ext uri="{FF2B5EF4-FFF2-40B4-BE49-F238E27FC236}">
                <a16:creationId xmlns:a16="http://schemas.microsoft.com/office/drawing/2014/main" id="{DCFB64DF-524E-1B5D-78F7-3565CC9372D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28</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076007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D63AB-E314-1A12-18D0-BE1EB7CB15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675F7E-267A-0C30-C613-BC2E9CC3BEB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F801CF5D-9BFC-ED8E-90F2-9800D24162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5D690B24-E004-8C54-FCC6-0609C94FBE17}"/>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Spinumviva, Lda - 516195174</a:t>
            </a:r>
          </a:p>
        </p:txBody>
      </p:sp>
      <p:sp>
        <p:nvSpPr>
          <p:cNvPr id="7" name="Content Placeholder 2">
            <a:extLst>
              <a:ext uri="{FF2B5EF4-FFF2-40B4-BE49-F238E27FC236}">
                <a16:creationId xmlns:a16="http://schemas.microsoft.com/office/drawing/2014/main" id="{344EBD9F-BD6F-E6A0-14BD-91E3A20B1D87}"/>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
        <p:nvSpPr>
          <p:cNvPr id="16" name="TextBox 10">
            <a:extLst>
              <a:ext uri="{FF2B5EF4-FFF2-40B4-BE49-F238E27FC236}">
                <a16:creationId xmlns:a16="http://schemas.microsoft.com/office/drawing/2014/main" id="{3EDCA652-8D11-3C1A-09AB-6049B436BBE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2817314F-1C84-91EC-804D-39C777373B3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4AD2EBE8-A96D-EDA9-96A5-8081B2B7C0B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46FED00E-2005-8701-284B-91029A371662}"/>
              </a:ext>
            </a:extLst>
          </p:cNvPr>
          <p:cNvPicPr>
            <a:picLocks noChangeAspect="1"/>
          </p:cNvPicPr>
          <p:nvPr/>
        </p:nvPicPr>
        <p:blipFill>
          <a:blip r:embed="rId8"/>
          <a:stretch>
            <a:fillRect/>
          </a:stretch>
        </p:blipFill>
        <p:spPr>
          <a:xfrm>
            <a:off x="3341682" y="2679043"/>
            <a:ext cx="10679118" cy="6351147"/>
          </a:xfrm>
          <a:prstGeom prst="rect">
            <a:avLst/>
          </a:prstGeom>
        </p:spPr>
      </p:pic>
      <p:sp>
        <p:nvSpPr>
          <p:cNvPr id="5" name="TextBox 15">
            <a:extLst>
              <a:ext uri="{FF2B5EF4-FFF2-40B4-BE49-F238E27FC236}">
                <a16:creationId xmlns:a16="http://schemas.microsoft.com/office/drawing/2014/main" id="{E1E72D1B-088E-8C3C-CFDF-B496384841F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29</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449218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7F89A-899E-6ACF-45F1-287D010B98E8}"/>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0196391-D232-014E-129B-821C458448C4}"/>
              </a:ext>
            </a:extLst>
          </p:cNvPr>
          <p:cNvGrpSpPr/>
          <p:nvPr/>
        </p:nvGrpSpPr>
        <p:grpSpPr>
          <a:xfrm>
            <a:off x="1115925" y="3065845"/>
            <a:ext cx="11838075" cy="6448776"/>
            <a:chOff x="1115925" y="3065845"/>
            <a:chExt cx="11838075" cy="6448776"/>
          </a:xfrm>
        </p:grpSpPr>
        <p:sp>
          <p:nvSpPr>
            <p:cNvPr id="4" name="Rectangle: Rounded Corners 3">
              <a:extLst>
                <a:ext uri="{FF2B5EF4-FFF2-40B4-BE49-F238E27FC236}">
                  <a16:creationId xmlns:a16="http://schemas.microsoft.com/office/drawing/2014/main" id="{7AB6144E-5EAE-314F-6333-2EBD1037BFEF}"/>
                </a:ext>
              </a:extLst>
            </p:cNvPr>
            <p:cNvSpPr/>
            <p:nvPr/>
          </p:nvSpPr>
          <p:spPr>
            <a:xfrm>
              <a:off x="1115927" y="3065845"/>
              <a:ext cx="11838073" cy="1768886"/>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Presentation is solely for educational and awareness purposes. </a:t>
              </a:r>
            </a:p>
            <a:p>
              <a:pPr lvl="4">
                <a:lnSpc>
                  <a:spcPct val="150000"/>
                </a:lnSpc>
              </a:pPr>
              <a:r>
                <a:rPr lang="en-US" sz="2500" b="1" dirty="0">
                  <a:solidFill>
                    <a:schemeClr val="tx1"/>
                  </a:solidFill>
                </a:rPr>
                <a:t>Not a political statement</a:t>
              </a:r>
              <a:r>
                <a:rPr lang="en-US" sz="2500" dirty="0">
                  <a:solidFill>
                    <a:schemeClr val="tx1"/>
                  </a:solidFill>
                </a:rPr>
                <a:t>.</a:t>
              </a:r>
            </a:p>
          </p:txBody>
        </p:sp>
        <p:sp>
          <p:nvSpPr>
            <p:cNvPr id="5" name="Rectangle: Rounded Corners 4">
              <a:extLst>
                <a:ext uri="{FF2B5EF4-FFF2-40B4-BE49-F238E27FC236}">
                  <a16:creationId xmlns:a16="http://schemas.microsoft.com/office/drawing/2014/main" id="{5E7E82E5-2F43-CF43-0291-E9625D50EE9F}"/>
                </a:ext>
              </a:extLst>
            </p:cNvPr>
            <p:cNvSpPr/>
            <p:nvPr/>
          </p:nvSpPr>
          <p:spPr>
            <a:xfrm>
              <a:off x="1115926" y="5405790"/>
              <a:ext cx="11838073" cy="1768886"/>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Users must check the legality of OSINT tools and methods in their country.</a:t>
              </a:r>
            </a:p>
          </p:txBody>
        </p:sp>
        <p:sp>
          <p:nvSpPr>
            <p:cNvPr id="10" name="Rectangle: Rounded Corners 9">
              <a:extLst>
                <a:ext uri="{FF2B5EF4-FFF2-40B4-BE49-F238E27FC236}">
                  <a16:creationId xmlns:a16="http://schemas.microsoft.com/office/drawing/2014/main" id="{30EF289C-A875-CEB8-5661-622A6362A05F}"/>
                </a:ext>
              </a:extLst>
            </p:cNvPr>
            <p:cNvSpPr/>
            <p:nvPr/>
          </p:nvSpPr>
          <p:spPr>
            <a:xfrm>
              <a:off x="1115925" y="7745735"/>
              <a:ext cx="11838073" cy="1768886"/>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This presentation is </a:t>
              </a:r>
              <a:r>
                <a:rPr lang="en-US" sz="2500" u="sng" dirty="0">
                  <a:solidFill>
                    <a:schemeClr val="tx1"/>
                  </a:solidFill>
                </a:rPr>
                <a:t>not related</a:t>
              </a:r>
              <a:r>
                <a:rPr lang="en-US" sz="2500" dirty="0">
                  <a:solidFill>
                    <a:schemeClr val="tx1"/>
                  </a:solidFill>
                </a:rPr>
                <a:t> to my work or employer.</a:t>
              </a:r>
            </a:p>
          </p:txBody>
        </p:sp>
      </p:grpSp>
      <p:sp>
        <p:nvSpPr>
          <p:cNvPr id="2" name="Freeform 2">
            <a:extLst>
              <a:ext uri="{FF2B5EF4-FFF2-40B4-BE49-F238E27FC236}">
                <a16:creationId xmlns:a16="http://schemas.microsoft.com/office/drawing/2014/main" id="{AD4B42AD-5F61-80AC-DBA4-ED1AA0090DE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FF3F9014-3431-0011-D936-2DB24297FC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800A14BF-54DA-19E5-CD84-13DFE7210DDB}"/>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5789143-3A63-52F3-6A92-AE7466ACF8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5011" y="5848424"/>
            <a:ext cx="799978" cy="799978"/>
          </a:xfrm>
          <a:prstGeom prst="rect">
            <a:avLst/>
          </a:prstGeom>
        </p:spPr>
      </p:pic>
      <p:sp>
        <p:nvSpPr>
          <p:cNvPr id="7" name="TextBox 10">
            <a:extLst>
              <a:ext uri="{FF2B5EF4-FFF2-40B4-BE49-F238E27FC236}">
                <a16:creationId xmlns:a16="http://schemas.microsoft.com/office/drawing/2014/main" id="{67DCEA07-BBD1-CB8F-E17F-06DE66BDF0D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8" name="TextBox 11">
            <a:extLst>
              <a:ext uri="{FF2B5EF4-FFF2-40B4-BE49-F238E27FC236}">
                <a16:creationId xmlns:a16="http://schemas.microsoft.com/office/drawing/2014/main" id="{19BDE597-5F53-29D9-9D37-9776DB3E7EA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C9B4F357-F619-2BBC-8DE7-A746E44DB6F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12" name="Picture 11" descr="Cartoon of a person wearing a hat and a suit pointing&#10;&#10;AI-generated content may be incorrect.">
            <a:extLst>
              <a:ext uri="{FF2B5EF4-FFF2-40B4-BE49-F238E27FC236}">
                <a16:creationId xmlns:a16="http://schemas.microsoft.com/office/drawing/2014/main" id="{14E41412-C08C-2776-544B-2D31CA88C2FD}"/>
              </a:ext>
            </a:extLst>
          </p:cNvPr>
          <p:cNvPicPr>
            <a:picLocks noChangeAspect="1"/>
          </p:cNvPicPr>
          <p:nvPr/>
        </p:nvPicPr>
        <p:blipFill>
          <a:blip r:embed="rId8"/>
          <a:stretch>
            <a:fillRect/>
          </a:stretch>
        </p:blipFill>
        <p:spPr>
          <a:xfrm>
            <a:off x="13645587" y="4139106"/>
            <a:ext cx="4185213" cy="4343400"/>
          </a:xfrm>
          <a:prstGeom prst="rect">
            <a:avLst/>
          </a:prstGeom>
        </p:spPr>
      </p:pic>
      <p:pic>
        <p:nvPicPr>
          <p:cNvPr id="17" name="Picture 16">
            <a:extLst>
              <a:ext uri="{FF2B5EF4-FFF2-40B4-BE49-F238E27FC236}">
                <a16:creationId xmlns:a16="http://schemas.microsoft.com/office/drawing/2014/main" id="{E34A96BF-FC02-6433-A705-D8A3E9D65C57}"/>
              </a:ext>
            </a:extLst>
          </p:cNvPr>
          <p:cNvPicPr>
            <a:picLocks noChangeAspect="1"/>
          </p:cNvPicPr>
          <p:nvPr/>
        </p:nvPicPr>
        <p:blipFill>
          <a:blip r:embed="rId9"/>
          <a:stretch>
            <a:fillRect/>
          </a:stretch>
        </p:blipFill>
        <p:spPr>
          <a:xfrm>
            <a:off x="1505011" y="3550299"/>
            <a:ext cx="799978" cy="799978"/>
          </a:xfrm>
          <a:prstGeom prst="rect">
            <a:avLst/>
          </a:prstGeom>
        </p:spPr>
      </p:pic>
      <p:pic>
        <p:nvPicPr>
          <p:cNvPr id="19" name="Picture 18">
            <a:extLst>
              <a:ext uri="{FF2B5EF4-FFF2-40B4-BE49-F238E27FC236}">
                <a16:creationId xmlns:a16="http://schemas.microsoft.com/office/drawing/2014/main" id="{DEC554BD-70BC-BC19-68B6-C2E6AC722EB6}"/>
              </a:ext>
            </a:extLst>
          </p:cNvPr>
          <p:cNvPicPr>
            <a:picLocks noChangeAspect="1"/>
          </p:cNvPicPr>
          <p:nvPr/>
        </p:nvPicPr>
        <p:blipFill>
          <a:blip r:embed="rId10"/>
          <a:stretch>
            <a:fillRect/>
          </a:stretch>
        </p:blipFill>
        <p:spPr>
          <a:xfrm>
            <a:off x="1505011" y="8188853"/>
            <a:ext cx="882650" cy="882650"/>
          </a:xfrm>
          <a:prstGeom prst="rect">
            <a:avLst/>
          </a:prstGeom>
        </p:spPr>
      </p:pic>
      <p:sp>
        <p:nvSpPr>
          <p:cNvPr id="13" name="TextBox 15">
            <a:extLst>
              <a:ext uri="{FF2B5EF4-FFF2-40B4-BE49-F238E27FC236}">
                <a16:creationId xmlns:a16="http://schemas.microsoft.com/office/drawing/2014/main" id="{5B7E777F-1C6A-649E-3F3C-841940915B2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906786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04843-AC95-392A-01A1-46EC51644C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2D7A4C-DB7D-1BE4-8783-B3A0A75BEE6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294F117F-D5DB-CB37-652B-A30EF6A8C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6E98AB6D-2139-2015-693D-25EA282CDB10}"/>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7688CD25-DEDB-E358-173C-90A93EF70386}"/>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EC722C21-8BF2-E7EF-7D2E-7AB10B6A7446}"/>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617067B6-72D5-2338-974D-80B5EDD9F96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43C9CA1B-A7DB-3838-7FA2-24CC010B8288}"/>
              </a:ext>
            </a:extLst>
          </p:cNvPr>
          <p:cNvSpPr>
            <a:spLocks noGrp="1"/>
          </p:cNvSpPr>
          <p:nvPr>
            <p:ph sz="half" idx="1"/>
          </p:nvPr>
        </p:nvSpPr>
        <p:spPr>
          <a:xfrm>
            <a:off x="860253" y="2644416"/>
            <a:ext cx="8185493" cy="6347184"/>
          </a:xfrm>
        </p:spPr>
        <p:txBody>
          <a:bodyPr>
            <a:normAutofit fontScale="85000" lnSpcReduction="20000"/>
          </a:bodyPr>
          <a:lstStyle/>
          <a:p>
            <a:r>
              <a:rPr lang="en-US" sz="2400" b="1" dirty="0"/>
              <a:t>Name</a:t>
            </a:r>
            <a:r>
              <a:rPr lang="en-US" sz="2400" dirty="0"/>
              <a:t>: Luís Montenegro</a:t>
            </a:r>
          </a:p>
          <a:p>
            <a:r>
              <a:rPr lang="en-US" sz="2400" b="1" dirty="0"/>
              <a:t>Full Name</a:t>
            </a:r>
            <a:r>
              <a:rPr lang="en-US" sz="2400" dirty="0"/>
              <a:t>: </a:t>
            </a:r>
            <a:r>
              <a:rPr lang="pt-BR" sz="2400" dirty="0"/>
              <a:t>Luís Filipe Montenegro Cardoso de Morais Esteves</a:t>
            </a:r>
          </a:p>
          <a:p>
            <a:r>
              <a:rPr lang="pt-BR" sz="2400" b="1" dirty="0"/>
              <a:t>NIF: </a:t>
            </a:r>
            <a:r>
              <a:rPr lang="pt-BR" sz="2400" dirty="0"/>
              <a:t>205910254</a:t>
            </a:r>
            <a:endParaRPr lang="en-US" sz="2400" dirty="0"/>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t>Carla Maria Rodrigues Neto Montenegro</a:t>
            </a:r>
          </a:p>
          <a:p>
            <a:pPr lvl="2"/>
            <a:r>
              <a:rPr lang="en-US" sz="1600" dirty="0"/>
              <a:t>Comunhão de Adquiridos</a:t>
            </a:r>
          </a:p>
          <a:p>
            <a:pPr lvl="1"/>
            <a:r>
              <a:rPr lang="en-US" sz="2000" dirty="0"/>
              <a:t>Hugo Filipe Neto Montenegro</a:t>
            </a:r>
          </a:p>
          <a:p>
            <a:pPr lvl="1"/>
            <a:r>
              <a:rPr lang="en-US" sz="2000" dirty="0"/>
              <a:t>Diogo Luís Neto Montenegro</a:t>
            </a:r>
          </a:p>
          <a:p>
            <a:r>
              <a:rPr lang="en-US" sz="2400" b="1" dirty="0"/>
              <a:t>Address</a:t>
            </a:r>
            <a:r>
              <a:rPr lang="en-US" sz="2400" dirty="0"/>
              <a:t>:</a:t>
            </a:r>
          </a:p>
          <a:p>
            <a:pPr lvl="1"/>
            <a:r>
              <a:rPr lang="pt-BR" sz="2000" dirty="0"/>
              <a:t>Avenida 8, nº 320</a:t>
            </a:r>
          </a:p>
          <a:p>
            <a:pPr lvl="1"/>
            <a:r>
              <a:rPr lang="pt-BR" sz="2000" dirty="0"/>
              <a:t>4500 - 205 Espinho</a:t>
            </a:r>
            <a:endParaRPr lang="en-US" sz="2000" dirty="0"/>
          </a:p>
          <a:p>
            <a:r>
              <a:rPr lang="en-US" sz="2400" b="1" dirty="0"/>
              <a:t>Email</a:t>
            </a:r>
            <a:r>
              <a:rPr lang="en-US" sz="2400" dirty="0"/>
              <a:t>: </a:t>
            </a:r>
          </a:p>
          <a:p>
            <a:pPr lvl="1"/>
            <a:r>
              <a:rPr lang="en-US" sz="2000" dirty="0"/>
              <a:t>lmontenegro@spm-advogados.com</a:t>
            </a:r>
          </a:p>
          <a:p>
            <a:pPr lvl="1"/>
            <a:r>
              <a:rPr lang="en-US" sz="2000" dirty="0">
                <a:solidFill>
                  <a:schemeClr val="accent6">
                    <a:lumMod val="50000"/>
                  </a:schemeClr>
                </a:solidFill>
              </a:rPr>
              <a:t>spinumviva@gmail.com</a:t>
            </a:r>
          </a:p>
          <a:p>
            <a:r>
              <a:rPr lang="en-US" sz="2400" b="1" dirty="0"/>
              <a:t>Phone:</a:t>
            </a:r>
          </a:p>
          <a:p>
            <a:pPr lvl="1"/>
            <a:r>
              <a:rPr lang="en-US" sz="2000" dirty="0">
                <a:solidFill>
                  <a:schemeClr val="accent6">
                    <a:lumMod val="50000"/>
                  </a:schemeClr>
                </a:solidFill>
              </a:rPr>
              <a:t>968575793</a:t>
            </a:r>
          </a:p>
          <a:p>
            <a:pPr lvl="1"/>
            <a:r>
              <a:rPr lang="en-US" sz="2000" dirty="0">
                <a:solidFill>
                  <a:schemeClr val="accent6">
                    <a:lumMod val="50000"/>
                  </a:schemeClr>
                </a:solidFill>
              </a:rPr>
              <a:t>925160873</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1D02CC54-77CA-1011-E16F-EDEC1C1B7BCB}"/>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- 44944P</a:t>
            </a:r>
          </a:p>
          <a:p>
            <a:pPr lvl="1"/>
            <a:r>
              <a:rPr lang="en-US" sz="2000" dirty="0"/>
              <a:t>Lawyer – Founder and Partner of SP&amp;M law firm - Porto (50%)</a:t>
            </a:r>
          </a:p>
          <a:p>
            <a:pPr lvl="1"/>
            <a:r>
              <a:rPr lang="en-US" sz="2000" dirty="0"/>
              <a:t>Chairman of the General Meeting of the Ferpinta Group</a:t>
            </a:r>
          </a:p>
          <a:p>
            <a:pPr lvl="1"/>
            <a:r>
              <a:rPr lang="en-US" sz="2000" dirty="0"/>
              <a:t>Chairman of the General Meeting of Rádio Popular</a:t>
            </a:r>
          </a:p>
          <a:p>
            <a:pPr lvl="1"/>
            <a:r>
              <a:rPr lang="pt-BR" sz="2000" dirty="0"/>
              <a:t>Oliveiras Gold de Portugal, Lda (25%) - Bragança</a:t>
            </a:r>
          </a:p>
          <a:p>
            <a:pPr lvl="1"/>
            <a:r>
              <a:rPr lang="en-US" sz="2000" dirty="0"/>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7" name="Content Placeholder 2">
            <a:extLst>
              <a:ext uri="{FF2B5EF4-FFF2-40B4-BE49-F238E27FC236}">
                <a16:creationId xmlns:a16="http://schemas.microsoft.com/office/drawing/2014/main" id="{EFC42EF8-FA04-DE8A-25B2-CA05F41DD786}"/>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Automate tasks</a:t>
            </a:r>
          </a:p>
        </p:txBody>
      </p:sp>
      <p:sp>
        <p:nvSpPr>
          <p:cNvPr id="4" name="TextBox 15">
            <a:extLst>
              <a:ext uri="{FF2B5EF4-FFF2-40B4-BE49-F238E27FC236}">
                <a16:creationId xmlns:a16="http://schemas.microsoft.com/office/drawing/2014/main" id="{DF732D41-3EE1-879B-C0D3-B68CD036E22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30</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952747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39C0F-576D-A3F7-FD1E-2102D8D78A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A699A6-1704-4181-3655-BA9D634DEC2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5E0A99AB-3744-8032-3809-43A558672B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57EF8B72-0777-DE6D-1B4B-A014D09DB91E}"/>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Portal SICAE</a:t>
            </a:r>
          </a:p>
        </p:txBody>
      </p:sp>
      <p:sp>
        <p:nvSpPr>
          <p:cNvPr id="7" name="Content Placeholder 2">
            <a:extLst>
              <a:ext uri="{FF2B5EF4-FFF2-40B4-BE49-F238E27FC236}">
                <a16:creationId xmlns:a16="http://schemas.microsoft.com/office/drawing/2014/main" id="{64F1A826-B658-E1E6-476A-45D90C84841B}"/>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1BA7D3DA-C598-8F2C-18B2-18E04C7B728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8D33A1C8-4796-6EA1-E25B-A9785BD4BF3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2BAA5DB8-DC3D-5A35-2900-4D8EC41D859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TextBox 15">
            <a:extLst>
              <a:ext uri="{FF2B5EF4-FFF2-40B4-BE49-F238E27FC236}">
                <a16:creationId xmlns:a16="http://schemas.microsoft.com/office/drawing/2014/main" id="{65982F06-0527-FA69-1A81-60080723A7F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31</a:t>
            </a:fld>
            <a:endParaRPr lang="en-US" sz="1500" b="1" dirty="0">
              <a:solidFill>
                <a:srgbClr val="343434"/>
              </a:solidFill>
              <a:latin typeface="DM Sans Bold"/>
              <a:ea typeface="DM Sans Bold"/>
              <a:cs typeface="DM Sans Bold"/>
              <a:sym typeface="DM Sans Bold"/>
            </a:endParaRPr>
          </a:p>
        </p:txBody>
      </p:sp>
      <p:pic>
        <p:nvPicPr>
          <p:cNvPr id="6" name="Picture 5">
            <a:hlinkClick r:id="rId7"/>
            <a:extLst>
              <a:ext uri="{FF2B5EF4-FFF2-40B4-BE49-F238E27FC236}">
                <a16:creationId xmlns:a16="http://schemas.microsoft.com/office/drawing/2014/main" id="{9A656A38-86D4-34A4-F9D6-C039B9BDF2D3}"/>
              </a:ext>
            </a:extLst>
          </p:cNvPr>
          <p:cNvPicPr>
            <a:picLocks noChangeAspect="1"/>
          </p:cNvPicPr>
          <p:nvPr/>
        </p:nvPicPr>
        <p:blipFill>
          <a:blip r:embed="rId8"/>
          <a:stretch>
            <a:fillRect/>
          </a:stretch>
        </p:blipFill>
        <p:spPr>
          <a:xfrm>
            <a:off x="2466694" y="3703176"/>
            <a:ext cx="4543706" cy="4259724"/>
          </a:xfrm>
          <a:prstGeom prst="rect">
            <a:avLst/>
          </a:prstGeom>
        </p:spPr>
      </p:pic>
      <p:graphicFrame>
        <p:nvGraphicFramePr>
          <p:cNvPr id="9" name="Table 5">
            <a:extLst>
              <a:ext uri="{FF2B5EF4-FFF2-40B4-BE49-F238E27FC236}">
                <a16:creationId xmlns:a16="http://schemas.microsoft.com/office/drawing/2014/main" id="{48418D6E-5D5A-A078-BF6C-EF5977577F42}"/>
              </a:ext>
            </a:extLst>
          </p:cNvPr>
          <p:cNvGraphicFramePr>
            <a:graphicFrameLocks/>
          </p:cNvGraphicFramePr>
          <p:nvPr>
            <p:extLst>
              <p:ext uri="{D42A27DB-BD31-4B8C-83A1-F6EECF244321}">
                <p14:modId xmlns:p14="http://schemas.microsoft.com/office/powerpoint/2010/main" val="290251256"/>
              </p:ext>
            </p:extLst>
          </p:nvPr>
        </p:nvGraphicFramePr>
        <p:xfrm>
          <a:off x="7377887" y="3960858"/>
          <a:ext cx="9883946" cy="3587496"/>
        </p:xfrm>
        <a:graphic>
          <a:graphicData uri="http://schemas.openxmlformats.org/drawingml/2006/table">
            <a:tbl>
              <a:tblPr firstRow="1" bandRow="1">
                <a:tableStyleId>{5C22544A-7EE6-4342-B048-85BDC9FD1C3A}</a:tableStyleId>
              </a:tblPr>
              <a:tblGrid>
                <a:gridCol w="1023768">
                  <a:extLst>
                    <a:ext uri="{9D8B030D-6E8A-4147-A177-3AD203B41FA5}">
                      <a16:colId xmlns:a16="http://schemas.microsoft.com/office/drawing/2014/main" val="4289972319"/>
                    </a:ext>
                  </a:extLst>
                </a:gridCol>
                <a:gridCol w="8860178">
                  <a:extLst>
                    <a:ext uri="{9D8B030D-6E8A-4147-A177-3AD203B41FA5}">
                      <a16:colId xmlns:a16="http://schemas.microsoft.com/office/drawing/2014/main" val="2619954489"/>
                    </a:ext>
                  </a:extLst>
                </a:gridCol>
              </a:tblGrid>
              <a:tr h="291619">
                <a:tc>
                  <a:txBody>
                    <a:bodyPr/>
                    <a:lstStyle/>
                    <a:p>
                      <a:pPr algn="l"/>
                      <a:r>
                        <a:rPr lang="pt-PT" sz="3200" noProof="0" dirty="0"/>
                        <a:t>CAE</a:t>
                      </a:r>
                    </a:p>
                  </a:txBody>
                  <a:tcPr anchor="ctr">
                    <a:solidFill>
                      <a:schemeClr val="accent6">
                        <a:lumMod val="50000"/>
                      </a:schemeClr>
                    </a:solidFill>
                  </a:tcPr>
                </a:tc>
                <a:tc>
                  <a:txBody>
                    <a:bodyPr/>
                    <a:lstStyle/>
                    <a:p>
                      <a:pPr algn="l"/>
                      <a:r>
                        <a:rPr lang="pt-PT" sz="3200" noProof="0" dirty="0"/>
                        <a:t>Código de Actividade Económica</a:t>
                      </a:r>
                    </a:p>
                  </a:txBody>
                  <a:tcPr anchor="ctr">
                    <a:solidFill>
                      <a:schemeClr val="accent6">
                        <a:lumMod val="50000"/>
                      </a:schemeClr>
                    </a:solidFill>
                  </a:tcPr>
                </a:tc>
                <a:extLst>
                  <a:ext uri="{0D108BD9-81ED-4DB2-BD59-A6C34878D82A}">
                    <a16:rowId xmlns:a16="http://schemas.microsoft.com/office/drawing/2014/main" val="2389528094"/>
                  </a:ext>
                </a:extLst>
              </a:tr>
              <a:tr h="365690">
                <a:tc>
                  <a:txBody>
                    <a:bodyPr/>
                    <a:lstStyle/>
                    <a:p>
                      <a:pPr algn="ctr">
                        <a:lnSpc>
                          <a:spcPct val="150000"/>
                        </a:lnSpc>
                      </a:pPr>
                      <a:r>
                        <a:rPr lang="pt-PT" sz="2000" noProof="0" dirty="0"/>
                        <a:t>70200</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PT" sz="2000" kern="1200" noProof="0" dirty="0">
                          <a:solidFill>
                            <a:schemeClr val="dk1"/>
                          </a:solidFill>
                          <a:latin typeface="+mn-lt"/>
                          <a:ea typeface="+mn-ea"/>
                          <a:cs typeface="+mn-cs"/>
                        </a:rPr>
                        <a:t>(702) </a:t>
                      </a:r>
                      <a:r>
                        <a:rPr lang="pt-BR" sz="2000" kern="1200" noProof="0" dirty="0">
                          <a:solidFill>
                            <a:schemeClr val="dk1"/>
                          </a:solidFill>
                          <a:latin typeface="+mn-lt"/>
                          <a:ea typeface="+mn-ea"/>
                          <a:cs typeface="+mn-cs"/>
                        </a:rPr>
                        <a:t>Actividades de consultoria para os negócios e a gestão</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4113203488"/>
                  </a:ext>
                </a:extLst>
              </a:tr>
              <a:tr h="365690">
                <a:tc>
                  <a:txBody>
                    <a:bodyPr/>
                    <a:lstStyle/>
                    <a:p>
                      <a:pPr algn="ctr">
                        <a:lnSpc>
                          <a:spcPct val="150000"/>
                        </a:lnSpc>
                      </a:pPr>
                      <a:r>
                        <a:rPr lang="pt-PT" sz="2000" noProof="0" dirty="0"/>
                        <a:t>74992</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2000" kern="1200" noProof="0" dirty="0">
                          <a:solidFill>
                            <a:schemeClr val="dk1"/>
                          </a:solidFill>
                          <a:latin typeface="+mn-lt"/>
                          <a:ea typeface="+mn-ea"/>
                          <a:cs typeface="+mn-cs"/>
                        </a:rPr>
                        <a:t>Outras atividades de consultoria, cientificas, técnicas e similares, diversas</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3288223916"/>
                  </a:ext>
                </a:extLst>
              </a:tr>
              <a:tr h="365690">
                <a:tc>
                  <a:txBody>
                    <a:bodyPr/>
                    <a:lstStyle/>
                    <a:p>
                      <a:pPr algn="ctr">
                        <a:lnSpc>
                          <a:spcPct val="150000"/>
                        </a:lnSpc>
                      </a:pPr>
                      <a:r>
                        <a:rPr lang="pt-PT" sz="2000" noProof="0" dirty="0"/>
                        <a:t>01210</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PT" sz="2000" kern="1200" noProof="0" dirty="0">
                          <a:solidFill>
                            <a:schemeClr val="dk1"/>
                          </a:solidFill>
                          <a:latin typeface="+mn-lt"/>
                          <a:ea typeface="+mn-ea"/>
                          <a:cs typeface="+mn-cs"/>
                        </a:rPr>
                        <a:t>Viticultura</a:t>
                      </a:r>
                    </a:p>
                  </a:txBody>
                  <a:tcPr anchor="ctr">
                    <a:noFill/>
                  </a:tcPr>
                </a:tc>
                <a:extLst>
                  <a:ext uri="{0D108BD9-81ED-4DB2-BD59-A6C34878D82A}">
                    <a16:rowId xmlns:a16="http://schemas.microsoft.com/office/drawing/2014/main" val="2972557987"/>
                  </a:ext>
                </a:extLst>
              </a:tr>
              <a:tr h="365690">
                <a:tc>
                  <a:txBody>
                    <a:bodyPr/>
                    <a:lstStyle/>
                    <a:p>
                      <a:pPr algn="ctr">
                        <a:lnSpc>
                          <a:spcPct val="150000"/>
                        </a:lnSpc>
                      </a:pPr>
                      <a:r>
                        <a:rPr lang="pt-PT" sz="2000" noProof="0" dirty="0"/>
                        <a:t>68200</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2000" kern="1200" noProof="0" dirty="0">
                          <a:solidFill>
                            <a:schemeClr val="dk1"/>
                          </a:solidFill>
                          <a:latin typeface="+mn-lt"/>
                          <a:ea typeface="+mn-ea"/>
                          <a:cs typeface="+mn-cs"/>
                        </a:rPr>
                        <a:t>Arrendamento e exploração de bens imobiliários próprios ou em locação</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2677210948"/>
                  </a:ext>
                </a:extLst>
              </a:tr>
              <a:tr h="365690">
                <a:tc>
                  <a:txBody>
                    <a:bodyPr/>
                    <a:lstStyle/>
                    <a:p>
                      <a:pPr algn="ctr">
                        <a:lnSpc>
                          <a:spcPct val="150000"/>
                        </a:lnSpc>
                      </a:pPr>
                      <a:r>
                        <a:rPr lang="pt-PT" sz="2000" noProof="0" dirty="0"/>
                        <a:t>68110</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2000" kern="1200" noProof="0" dirty="0">
                          <a:solidFill>
                            <a:schemeClr val="dk1"/>
                          </a:solidFill>
                          <a:latin typeface="+mn-lt"/>
                          <a:ea typeface="+mn-ea"/>
                          <a:cs typeface="+mn-cs"/>
                        </a:rPr>
                        <a:t>Compra e venda de bens imobiliários</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4152743046"/>
                  </a:ext>
                </a:extLst>
              </a:tr>
              <a:tr h="365690">
                <a:tc>
                  <a:txBody>
                    <a:bodyPr/>
                    <a:lstStyle/>
                    <a:p>
                      <a:pPr algn="ctr">
                        <a:lnSpc>
                          <a:spcPct val="150000"/>
                        </a:lnSpc>
                      </a:pPr>
                      <a:r>
                        <a:rPr lang="pt-PT" sz="2000" noProof="0" dirty="0"/>
                        <a:t>11021</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2000" kern="1200" noProof="0" dirty="0">
                          <a:solidFill>
                            <a:schemeClr val="dk1"/>
                          </a:solidFill>
                          <a:latin typeface="+mn-lt"/>
                          <a:ea typeface="+mn-ea"/>
                          <a:cs typeface="+mn-cs"/>
                        </a:rPr>
                        <a:t>Produção de vinhos comuns e licorosos</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903533393"/>
                  </a:ext>
                </a:extLst>
              </a:tr>
            </a:tbl>
          </a:graphicData>
        </a:graphic>
      </p:graphicFrame>
    </p:spTree>
    <p:extLst>
      <p:ext uri="{BB962C8B-B14F-4D97-AF65-F5344CB8AC3E}">
        <p14:creationId xmlns:p14="http://schemas.microsoft.com/office/powerpoint/2010/main" val="142759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F6A08-68E7-AE9F-D768-607BE8B9B3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BAE8ED-FBD8-7823-EEB8-0AE71E09936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A9A48096-9B6E-BA33-D299-03803BF527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AA766520-AF1C-368D-4FA5-D9753FF8D7B6}"/>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Timeline</a:t>
            </a:r>
          </a:p>
        </p:txBody>
      </p:sp>
      <p:sp>
        <p:nvSpPr>
          <p:cNvPr id="16" name="TextBox 10">
            <a:extLst>
              <a:ext uri="{FF2B5EF4-FFF2-40B4-BE49-F238E27FC236}">
                <a16:creationId xmlns:a16="http://schemas.microsoft.com/office/drawing/2014/main" id="{0E6F6227-EA0D-CAEA-E8F1-23D5D97F028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97E99736-9E6B-9F7C-9A1D-BCEC6674FEA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C4A708EC-4BAE-1AB4-4EFA-44428F833D1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graphicFrame>
        <p:nvGraphicFramePr>
          <p:cNvPr id="5" name="Diagram 4">
            <a:extLst>
              <a:ext uri="{FF2B5EF4-FFF2-40B4-BE49-F238E27FC236}">
                <a16:creationId xmlns:a16="http://schemas.microsoft.com/office/drawing/2014/main" id="{7EEE7C7B-A4E4-62BD-9274-CCD6A0CD51A7}"/>
              </a:ext>
            </a:extLst>
          </p:cNvPr>
          <p:cNvGraphicFramePr/>
          <p:nvPr>
            <p:extLst>
              <p:ext uri="{D42A27DB-BD31-4B8C-83A1-F6EECF244321}">
                <p14:modId xmlns:p14="http://schemas.microsoft.com/office/powerpoint/2010/main" val="1245535064"/>
              </p:ext>
            </p:extLst>
          </p:nvPr>
        </p:nvGraphicFramePr>
        <p:xfrm>
          <a:off x="326854" y="3024041"/>
          <a:ext cx="17580146" cy="62342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Connector 7">
            <a:extLst>
              <a:ext uri="{FF2B5EF4-FFF2-40B4-BE49-F238E27FC236}">
                <a16:creationId xmlns:a16="http://schemas.microsoft.com/office/drawing/2014/main" id="{C5DD6A38-6052-B525-B00F-65A0DBBCA6B4}"/>
              </a:ext>
            </a:extLst>
          </p:cNvPr>
          <p:cNvCxnSpPr>
            <a:cxnSpLocks/>
          </p:cNvCxnSpPr>
          <p:nvPr/>
        </p:nvCxnSpPr>
        <p:spPr>
          <a:xfrm>
            <a:off x="1099598" y="4610100"/>
            <a:ext cx="0" cy="97971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5">
            <a:extLst>
              <a:ext uri="{FF2B5EF4-FFF2-40B4-BE49-F238E27FC236}">
                <a16:creationId xmlns:a16="http://schemas.microsoft.com/office/drawing/2014/main" id="{CFF80388-8FAA-DF6A-2305-BC6A09F7874F}"/>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32</a:t>
            </a:fld>
            <a:endParaRPr lang="en-US" sz="1500" b="1" dirty="0">
              <a:solidFill>
                <a:srgbClr val="343434"/>
              </a:solidFill>
              <a:latin typeface="DM Sans Bold"/>
              <a:ea typeface="DM Sans Bold"/>
              <a:cs typeface="DM Sans Bold"/>
              <a:sym typeface="DM Sans Bold"/>
            </a:endParaRPr>
          </a:p>
        </p:txBody>
      </p:sp>
      <p:cxnSp>
        <p:nvCxnSpPr>
          <p:cNvPr id="15" name="Straight Connector 14">
            <a:extLst>
              <a:ext uri="{FF2B5EF4-FFF2-40B4-BE49-F238E27FC236}">
                <a16:creationId xmlns:a16="http://schemas.microsoft.com/office/drawing/2014/main" id="{0848CD8D-07B9-30A9-848F-4A3113E5613E}"/>
              </a:ext>
            </a:extLst>
          </p:cNvPr>
          <p:cNvCxnSpPr>
            <a:cxnSpLocks/>
          </p:cNvCxnSpPr>
          <p:nvPr/>
        </p:nvCxnSpPr>
        <p:spPr>
          <a:xfrm>
            <a:off x="2683329" y="5581645"/>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6220A2-1006-9522-A1C5-98F44709C1E1}"/>
              </a:ext>
            </a:extLst>
          </p:cNvPr>
          <p:cNvCxnSpPr>
            <a:cxnSpLocks/>
          </p:cNvCxnSpPr>
          <p:nvPr/>
        </p:nvCxnSpPr>
        <p:spPr>
          <a:xfrm>
            <a:off x="5867400" y="5578929"/>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3B761-B901-3EDC-327F-B285FBEEF2A1}"/>
              </a:ext>
            </a:extLst>
          </p:cNvPr>
          <p:cNvCxnSpPr>
            <a:cxnSpLocks/>
          </p:cNvCxnSpPr>
          <p:nvPr/>
        </p:nvCxnSpPr>
        <p:spPr>
          <a:xfrm>
            <a:off x="9024258" y="5587092"/>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CCF76C-119F-55CE-AA82-6DCEB1DC8112}"/>
              </a:ext>
            </a:extLst>
          </p:cNvPr>
          <p:cNvCxnSpPr>
            <a:cxnSpLocks/>
          </p:cNvCxnSpPr>
          <p:nvPr/>
        </p:nvCxnSpPr>
        <p:spPr>
          <a:xfrm>
            <a:off x="12170226" y="5562600"/>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2BBA021-230E-E35E-BED5-30AC243F1D83}"/>
              </a:ext>
            </a:extLst>
          </p:cNvPr>
          <p:cNvCxnSpPr>
            <a:cxnSpLocks/>
          </p:cNvCxnSpPr>
          <p:nvPr/>
        </p:nvCxnSpPr>
        <p:spPr>
          <a:xfrm>
            <a:off x="15392400" y="5540827"/>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28E39A-9B14-C608-1CA2-04CC9D4AD119}"/>
              </a:ext>
            </a:extLst>
          </p:cNvPr>
          <p:cNvCxnSpPr>
            <a:cxnSpLocks/>
          </p:cNvCxnSpPr>
          <p:nvPr/>
        </p:nvCxnSpPr>
        <p:spPr>
          <a:xfrm>
            <a:off x="4283529" y="4599213"/>
            <a:ext cx="0" cy="979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A72DAD-CD7A-D163-BA0C-B278272BB3C0}"/>
              </a:ext>
            </a:extLst>
          </p:cNvPr>
          <p:cNvCxnSpPr>
            <a:cxnSpLocks/>
          </p:cNvCxnSpPr>
          <p:nvPr/>
        </p:nvCxnSpPr>
        <p:spPr>
          <a:xfrm>
            <a:off x="7451271" y="4610100"/>
            <a:ext cx="0" cy="979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911BFF-498D-A54B-A8B6-CAD7BE84C02F}"/>
              </a:ext>
            </a:extLst>
          </p:cNvPr>
          <p:cNvCxnSpPr>
            <a:cxnSpLocks/>
          </p:cNvCxnSpPr>
          <p:nvPr/>
        </p:nvCxnSpPr>
        <p:spPr>
          <a:xfrm>
            <a:off x="10575471" y="4582884"/>
            <a:ext cx="0" cy="979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AB96E0E-5623-A235-088A-DFF857D49DAA}"/>
              </a:ext>
            </a:extLst>
          </p:cNvPr>
          <p:cNvCxnSpPr>
            <a:cxnSpLocks/>
          </p:cNvCxnSpPr>
          <p:nvPr/>
        </p:nvCxnSpPr>
        <p:spPr>
          <a:xfrm>
            <a:off x="13744473" y="4582884"/>
            <a:ext cx="0" cy="9797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122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11B3F-1E72-F460-4C33-D45997DF5C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268BA3-50B7-BC8D-CA6D-F993762761A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80037E4E-1E2D-84C8-6C55-6DA00549F1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F891C13D-5F07-52B7-0341-09A4D3E792F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Conclusion</a:t>
            </a:r>
            <a:endParaRPr lang="en-BS" sz="4800" b="1" dirty="0"/>
          </a:p>
        </p:txBody>
      </p:sp>
      <p:sp>
        <p:nvSpPr>
          <p:cNvPr id="16" name="TextBox 10">
            <a:extLst>
              <a:ext uri="{FF2B5EF4-FFF2-40B4-BE49-F238E27FC236}">
                <a16:creationId xmlns:a16="http://schemas.microsoft.com/office/drawing/2014/main" id="{AF8A73F6-A49A-FF9B-9FB7-915372587B00}"/>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2B825B63-C9FE-7ED7-FB2F-ECD2E4ED3AD4}"/>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4F50C496-8F9A-071F-4376-7B4BEB9C7D8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7" name="Content Placeholder 2">
            <a:extLst>
              <a:ext uri="{FF2B5EF4-FFF2-40B4-BE49-F238E27FC236}">
                <a16:creationId xmlns:a16="http://schemas.microsoft.com/office/drawing/2014/main" id="{634A1979-47AC-2F13-1D71-949E8E1F3FF0}"/>
              </a:ext>
            </a:extLst>
          </p:cNvPr>
          <p:cNvSpPr txBox="1">
            <a:spLocks/>
          </p:cNvSpPr>
          <p:nvPr/>
        </p:nvSpPr>
        <p:spPr>
          <a:xfrm>
            <a:off x="860254" y="2620962"/>
            <a:ext cx="16665746" cy="37519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4000" dirty="0"/>
          </a:p>
          <a:p>
            <a:pPr marL="0" indent="0">
              <a:buNone/>
            </a:pPr>
            <a:r>
              <a:rPr lang="en-US" sz="4000" dirty="0"/>
              <a:t>This case exemplifies OSINT’s power to transform scattered public data—news, registries, social media—into actionable intelligence. By following these steps, anyone with internet access could have pieced together the scandal that toppled Portugal’s government in 2025. </a:t>
            </a:r>
          </a:p>
          <a:p>
            <a:pPr marL="0" indent="0">
              <a:buNone/>
            </a:pPr>
            <a:endParaRPr lang="en-US" sz="4000" dirty="0"/>
          </a:p>
          <a:p>
            <a:pPr marL="0" indent="0">
              <a:buNone/>
            </a:pPr>
            <a:r>
              <a:rPr lang="en-US" sz="4000" dirty="0"/>
              <a:t>The fallout underscores a broader lesson: in an era of transparency, private business can’t escape public scrutiny when OSINT is in play.</a:t>
            </a:r>
            <a:endParaRPr lang="en-US" sz="5400" dirty="0"/>
          </a:p>
        </p:txBody>
      </p:sp>
      <p:sp>
        <p:nvSpPr>
          <p:cNvPr id="4" name="TextBox 15">
            <a:extLst>
              <a:ext uri="{FF2B5EF4-FFF2-40B4-BE49-F238E27FC236}">
                <a16:creationId xmlns:a16="http://schemas.microsoft.com/office/drawing/2014/main" id="{2A229EAE-4B88-39CB-A1CB-0D24E6F1840F}"/>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33</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304890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435F8-4D75-F60C-AD54-597C6ADA54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699A19-5313-96D1-675A-9276B23BA61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B38BAD18-ADCF-FAEF-7A89-651D4DA22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4" name="TextBox 10">
            <a:extLst>
              <a:ext uri="{FF2B5EF4-FFF2-40B4-BE49-F238E27FC236}">
                <a16:creationId xmlns:a16="http://schemas.microsoft.com/office/drawing/2014/main" id="{C39A12E2-DD66-14B7-1FC3-416F4B56FBE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91C00B92-9D5B-F6EC-1C12-7AC5675E2CA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D4322F43-7CF0-485A-C0E3-7E5F220370B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graphicFrame>
        <p:nvGraphicFramePr>
          <p:cNvPr id="3" name="Table 5">
            <a:extLst>
              <a:ext uri="{FF2B5EF4-FFF2-40B4-BE49-F238E27FC236}">
                <a16:creationId xmlns:a16="http://schemas.microsoft.com/office/drawing/2014/main" id="{9B1996C8-C6C0-E34B-1608-3C7E37EA7B84}"/>
              </a:ext>
            </a:extLst>
          </p:cNvPr>
          <p:cNvGraphicFramePr>
            <a:graphicFrameLocks/>
          </p:cNvGraphicFramePr>
          <p:nvPr>
            <p:extLst>
              <p:ext uri="{D42A27DB-BD31-4B8C-83A1-F6EECF244321}">
                <p14:modId xmlns:p14="http://schemas.microsoft.com/office/powerpoint/2010/main" val="2935928663"/>
              </p:ext>
            </p:extLst>
          </p:nvPr>
        </p:nvGraphicFramePr>
        <p:xfrm>
          <a:off x="666750" y="1587381"/>
          <a:ext cx="5657850" cy="231753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do Governo</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Membros do Governo (</a:t>
                      </a:r>
                      <a:r>
                        <a:rPr lang="pt-PT" sz="1600" kern="1200" noProof="0" dirty="0">
                          <a:solidFill>
                            <a:schemeClr val="dk1"/>
                          </a:solidFill>
                          <a:latin typeface="+mn-lt"/>
                          <a:ea typeface="+mn-ea"/>
                          <a:cs typeface="+mn-cs"/>
                          <a:hlinkClick r:id="rId7"/>
                        </a:rPr>
                        <a:t>link</a:t>
                      </a:r>
                      <a:r>
                        <a:rPr lang="pt-PT" sz="16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Primeiro-Ministro (</a:t>
                      </a:r>
                      <a:r>
                        <a:rPr lang="pt-PT" sz="1600" kern="1200" noProof="0" dirty="0">
                          <a:solidFill>
                            <a:schemeClr val="dk1"/>
                          </a:solidFill>
                          <a:latin typeface="+mn-lt"/>
                          <a:ea typeface="+mn-ea"/>
                          <a:cs typeface="+mn-cs"/>
                          <a:hlinkClick r:id="rId8"/>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Redes sociais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7" name="Picture 6">
            <a:hlinkClick r:id="rId9"/>
            <a:extLst>
              <a:ext uri="{FF2B5EF4-FFF2-40B4-BE49-F238E27FC236}">
                <a16:creationId xmlns:a16="http://schemas.microsoft.com/office/drawing/2014/main" id="{17F0CB58-E877-C3F2-E2F5-0F27F0DD0ABE}"/>
              </a:ext>
            </a:extLst>
          </p:cNvPr>
          <p:cNvPicPr>
            <a:picLocks noChangeAspect="1"/>
          </p:cNvPicPr>
          <p:nvPr/>
        </p:nvPicPr>
        <p:blipFill>
          <a:blip r:embed="rId10"/>
          <a:stretch>
            <a:fillRect/>
          </a:stretch>
        </p:blipFill>
        <p:spPr>
          <a:xfrm>
            <a:off x="847013" y="2252866"/>
            <a:ext cx="1560413" cy="1457528"/>
          </a:xfrm>
          <a:prstGeom prst="rect">
            <a:avLst/>
          </a:prstGeom>
        </p:spPr>
      </p:pic>
      <p:graphicFrame>
        <p:nvGraphicFramePr>
          <p:cNvPr id="9" name="Table 5">
            <a:extLst>
              <a:ext uri="{FF2B5EF4-FFF2-40B4-BE49-F238E27FC236}">
                <a16:creationId xmlns:a16="http://schemas.microsoft.com/office/drawing/2014/main" id="{A9D2F826-99F3-0D59-FA31-B79022CFBFA8}"/>
              </a:ext>
            </a:extLst>
          </p:cNvPr>
          <p:cNvGraphicFramePr>
            <a:graphicFrameLocks/>
          </p:cNvGraphicFramePr>
          <p:nvPr>
            <p:extLst>
              <p:ext uri="{D42A27DB-BD31-4B8C-83A1-F6EECF244321}">
                <p14:modId xmlns:p14="http://schemas.microsoft.com/office/powerpoint/2010/main" val="3311657371"/>
              </p:ext>
            </p:extLst>
          </p:nvPr>
        </p:nvGraphicFramePr>
        <p:xfrm>
          <a:off x="677334" y="3999664"/>
          <a:ext cx="5647266" cy="2317533"/>
        </p:xfrm>
        <a:graphic>
          <a:graphicData uri="http://schemas.openxmlformats.org/drawingml/2006/table">
            <a:tbl>
              <a:tblPr firstRow="1" bandRow="1">
                <a:tableStyleId>{5C22544A-7EE6-4342-B048-85BDC9FD1C3A}</a:tableStyleId>
              </a:tblPr>
              <a:tblGrid>
                <a:gridCol w="1837266">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da Assembleia da República</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Deputados em funções (</a:t>
                      </a:r>
                      <a:r>
                        <a:rPr lang="pt-PT" sz="1600" kern="1200" noProof="0" dirty="0">
                          <a:solidFill>
                            <a:schemeClr val="dk1"/>
                          </a:solidFill>
                          <a:latin typeface="+mn-lt"/>
                          <a:ea typeface="+mn-ea"/>
                          <a:cs typeface="+mn-cs"/>
                          <a:hlinkClick r:id="rId1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Informação Pessoal (</a:t>
                      </a:r>
                      <a:r>
                        <a:rPr lang="pt-PT" sz="1600" kern="1200" noProof="0" dirty="0">
                          <a:solidFill>
                            <a:schemeClr val="dk1"/>
                          </a:solidFill>
                          <a:latin typeface="+mn-lt"/>
                          <a:ea typeface="+mn-ea"/>
                          <a:cs typeface="+mn-cs"/>
                          <a:hlinkClick r:id="rId1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Registo de interesses (</a:t>
                      </a:r>
                      <a:r>
                        <a:rPr lang="pt-PT" sz="1600" kern="1200" noProof="0" dirty="0">
                          <a:solidFill>
                            <a:schemeClr val="dk1"/>
                          </a:solidFill>
                          <a:latin typeface="+mn-lt"/>
                          <a:ea typeface="+mn-ea"/>
                          <a:cs typeface="+mn-cs"/>
                          <a:hlinkClick r:id="rId13"/>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Participação em empresas (</a:t>
                      </a:r>
                      <a:r>
                        <a:rPr lang="pt-PT" sz="1600" kern="1200" noProof="0" dirty="0">
                          <a:solidFill>
                            <a:schemeClr val="dk1"/>
                          </a:solidFill>
                          <a:latin typeface="+mn-lt"/>
                          <a:ea typeface="+mn-ea"/>
                          <a:cs typeface="+mn-cs"/>
                          <a:hlinkClick r:id="rId1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Dados Abertos (</a:t>
                      </a:r>
                      <a:r>
                        <a:rPr lang="pt-PT" sz="1600" kern="1200" noProof="0" dirty="0">
                          <a:solidFill>
                            <a:schemeClr val="dk1"/>
                          </a:solidFill>
                          <a:latin typeface="+mn-lt"/>
                          <a:ea typeface="+mn-ea"/>
                          <a:cs typeface="+mn-cs"/>
                          <a:hlinkClick r:id="rId15"/>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0" name="Picture 9">
            <a:hlinkClick r:id="rId16"/>
            <a:extLst>
              <a:ext uri="{FF2B5EF4-FFF2-40B4-BE49-F238E27FC236}">
                <a16:creationId xmlns:a16="http://schemas.microsoft.com/office/drawing/2014/main" id="{42A66522-83EB-E2A5-7B06-31E5AAEEA9EB}"/>
              </a:ext>
            </a:extLst>
          </p:cNvPr>
          <p:cNvPicPr>
            <a:picLocks noChangeAspect="1"/>
          </p:cNvPicPr>
          <p:nvPr/>
        </p:nvPicPr>
        <p:blipFill>
          <a:blip r:embed="rId17"/>
          <a:stretch>
            <a:fillRect/>
          </a:stretch>
        </p:blipFill>
        <p:spPr>
          <a:xfrm>
            <a:off x="847013" y="4618337"/>
            <a:ext cx="1560413" cy="1457528"/>
          </a:xfrm>
          <a:prstGeom prst="rect">
            <a:avLst/>
          </a:prstGeom>
        </p:spPr>
      </p:pic>
      <p:graphicFrame>
        <p:nvGraphicFramePr>
          <p:cNvPr id="16" name="Table 5">
            <a:extLst>
              <a:ext uri="{FF2B5EF4-FFF2-40B4-BE49-F238E27FC236}">
                <a16:creationId xmlns:a16="http://schemas.microsoft.com/office/drawing/2014/main" id="{9694B3C6-8CBB-234F-910D-AD399204C7F2}"/>
              </a:ext>
            </a:extLst>
          </p:cNvPr>
          <p:cNvGraphicFramePr>
            <a:graphicFrameLocks/>
          </p:cNvGraphicFramePr>
          <p:nvPr>
            <p:extLst>
              <p:ext uri="{D42A27DB-BD31-4B8C-83A1-F6EECF244321}">
                <p14:modId xmlns:p14="http://schemas.microsoft.com/office/powerpoint/2010/main" val="1782911479"/>
              </p:ext>
            </p:extLst>
          </p:nvPr>
        </p:nvGraphicFramePr>
        <p:xfrm>
          <a:off x="666750" y="6591300"/>
          <a:ext cx="5657850" cy="304905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BASE</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O Portal BASE centraliza a informação sobre os contratos públicos </a:t>
                      </a:r>
                      <a:r>
                        <a:rPr lang="en-US" sz="1600" kern="1200" noProof="0" dirty="0">
                          <a:solidFill>
                            <a:schemeClr val="dk1"/>
                          </a:solidFill>
                          <a:latin typeface="+mn-lt"/>
                          <a:ea typeface="+mn-ea"/>
                          <a:cs typeface="+mn-cs"/>
                        </a:rPr>
                        <a:t>(</a:t>
                      </a:r>
                      <a:r>
                        <a:rPr lang="en-US" sz="1600" kern="1200" noProof="0" dirty="0">
                          <a:solidFill>
                            <a:schemeClr val="dk1"/>
                          </a:solidFill>
                          <a:latin typeface="+mn-lt"/>
                          <a:ea typeface="+mn-ea"/>
                          <a:cs typeface="+mn-cs"/>
                          <a:hlinkClick r:id="rId18"/>
                        </a:rPr>
                        <a:t>link</a:t>
                      </a:r>
                      <a:r>
                        <a:rPr lang="en-US" sz="1600" kern="1200" noProof="0" dirty="0">
                          <a:solidFill>
                            <a:schemeClr val="dk1"/>
                          </a:solidFill>
                          <a:latin typeface="+mn-lt"/>
                          <a:ea typeface="+mn-ea"/>
                          <a:cs typeface="+mn-cs"/>
                        </a:rPr>
                        <a:t>)</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Contratos (</a:t>
                      </a:r>
                      <a:r>
                        <a:rPr lang="pt-PT" sz="1600" kern="1200" noProof="0" dirty="0">
                          <a:solidFill>
                            <a:schemeClr val="dk1"/>
                          </a:solidFill>
                          <a:latin typeface="+mn-lt"/>
                          <a:ea typeface="+mn-ea"/>
                          <a:cs typeface="+mn-cs"/>
                          <a:hlinkClick r:id="rId19"/>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Anúncios (</a:t>
                      </a:r>
                      <a:r>
                        <a:rPr lang="pt-PT" sz="1600" kern="1200" noProof="0" dirty="0">
                          <a:solidFill>
                            <a:schemeClr val="dk1"/>
                          </a:solidFill>
                          <a:latin typeface="+mn-lt"/>
                          <a:ea typeface="+mn-ea"/>
                          <a:cs typeface="+mn-cs"/>
                          <a:hlinkClick r:id="rId20"/>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Entidades (</a:t>
                      </a:r>
                      <a:r>
                        <a:rPr lang="pt-PT" sz="1600" kern="1200" noProof="0" dirty="0">
                          <a:solidFill>
                            <a:schemeClr val="dk1"/>
                          </a:solidFill>
                          <a:latin typeface="+mn-lt"/>
                          <a:ea typeface="+mn-ea"/>
                          <a:cs typeface="+mn-cs"/>
                          <a:hlinkClick r:id="rId21"/>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Empresas e Pessoas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Indicadores (</a:t>
                      </a:r>
                      <a:r>
                        <a:rPr lang="pt-PT" sz="1600" kern="1200" noProof="0" dirty="0">
                          <a:solidFill>
                            <a:schemeClr val="dk1"/>
                          </a:solidFill>
                          <a:latin typeface="+mn-lt"/>
                          <a:ea typeface="+mn-ea"/>
                          <a:cs typeface="+mn-cs"/>
                          <a:hlinkClick r:id="rId22"/>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7" name="Picture 16">
            <a:hlinkClick r:id="rId18"/>
            <a:extLst>
              <a:ext uri="{FF2B5EF4-FFF2-40B4-BE49-F238E27FC236}">
                <a16:creationId xmlns:a16="http://schemas.microsoft.com/office/drawing/2014/main" id="{F213EA92-6F0C-0C7E-FB9B-66CA1999D27C}"/>
              </a:ext>
            </a:extLst>
          </p:cNvPr>
          <p:cNvPicPr>
            <a:picLocks noChangeAspect="1"/>
          </p:cNvPicPr>
          <p:nvPr/>
        </p:nvPicPr>
        <p:blipFill>
          <a:blip r:embed="rId23"/>
          <a:stretch>
            <a:fillRect/>
          </a:stretch>
        </p:blipFill>
        <p:spPr>
          <a:xfrm>
            <a:off x="847012" y="7256785"/>
            <a:ext cx="1560413" cy="1457528"/>
          </a:xfrm>
          <a:prstGeom prst="rect">
            <a:avLst/>
          </a:prstGeom>
        </p:spPr>
      </p:pic>
      <p:graphicFrame>
        <p:nvGraphicFramePr>
          <p:cNvPr id="24" name="Table 5">
            <a:extLst>
              <a:ext uri="{FF2B5EF4-FFF2-40B4-BE49-F238E27FC236}">
                <a16:creationId xmlns:a16="http://schemas.microsoft.com/office/drawing/2014/main" id="{3052683D-0C37-6B0D-DBFD-BE0C4CD74FBF}"/>
              </a:ext>
            </a:extLst>
          </p:cNvPr>
          <p:cNvGraphicFramePr>
            <a:graphicFrameLocks/>
          </p:cNvGraphicFramePr>
          <p:nvPr>
            <p:extLst>
              <p:ext uri="{D42A27DB-BD31-4B8C-83A1-F6EECF244321}">
                <p14:modId xmlns:p14="http://schemas.microsoft.com/office/powerpoint/2010/main" val="3266665916"/>
              </p:ext>
            </p:extLst>
          </p:nvPr>
        </p:nvGraphicFramePr>
        <p:xfrm>
          <a:off x="6504863" y="1610122"/>
          <a:ext cx="5657849" cy="2294792"/>
        </p:xfrm>
        <a:graphic>
          <a:graphicData uri="http://schemas.openxmlformats.org/drawingml/2006/table">
            <a:tbl>
              <a:tblPr firstRow="1" bandRow="1">
                <a:tableStyleId>{5C22544A-7EE6-4342-B048-85BDC9FD1C3A}</a:tableStyleId>
              </a:tblPr>
              <a:tblGrid>
                <a:gridCol w="1877137">
                  <a:extLst>
                    <a:ext uri="{9D8B030D-6E8A-4147-A177-3AD203B41FA5}">
                      <a16:colId xmlns:a16="http://schemas.microsoft.com/office/drawing/2014/main" val="4289972319"/>
                    </a:ext>
                  </a:extLst>
                </a:gridCol>
                <a:gridCol w="3780712">
                  <a:extLst>
                    <a:ext uri="{9D8B030D-6E8A-4147-A177-3AD203B41FA5}">
                      <a16:colId xmlns:a16="http://schemas.microsoft.com/office/drawing/2014/main" val="2619954489"/>
                    </a:ext>
                  </a:extLst>
                </a:gridCol>
              </a:tblGrid>
              <a:tr h="491267">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Publicações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1803525">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Consultar e pesquisar todas as publicações (</a:t>
                      </a:r>
                      <a:r>
                        <a:rPr lang="pt-PT" sz="1600" kern="1200" noProof="0" dirty="0">
                          <a:solidFill>
                            <a:schemeClr val="dk1"/>
                          </a:solidFill>
                          <a:latin typeface="+mn-lt"/>
                          <a:ea typeface="+mn-ea"/>
                          <a:cs typeface="+mn-cs"/>
                          <a:hlinkClick r:id="rId24"/>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5" name="Picture 24">
            <a:hlinkClick r:id="rId25"/>
            <a:extLst>
              <a:ext uri="{FF2B5EF4-FFF2-40B4-BE49-F238E27FC236}">
                <a16:creationId xmlns:a16="http://schemas.microsoft.com/office/drawing/2014/main" id="{8F861543-C542-E3AD-F87A-6C70A506F650}"/>
              </a:ext>
            </a:extLst>
          </p:cNvPr>
          <p:cNvPicPr>
            <a:picLocks noChangeAspect="1"/>
          </p:cNvPicPr>
          <p:nvPr/>
        </p:nvPicPr>
        <p:blipFill>
          <a:blip r:embed="rId26"/>
          <a:stretch>
            <a:fillRect/>
          </a:stretch>
        </p:blipFill>
        <p:spPr>
          <a:xfrm>
            <a:off x="6685125" y="2275607"/>
            <a:ext cx="1560413" cy="1457528"/>
          </a:xfrm>
          <a:prstGeom prst="rect">
            <a:avLst/>
          </a:prstGeom>
        </p:spPr>
      </p:pic>
      <p:graphicFrame>
        <p:nvGraphicFramePr>
          <p:cNvPr id="27" name="Table 5">
            <a:extLst>
              <a:ext uri="{FF2B5EF4-FFF2-40B4-BE49-F238E27FC236}">
                <a16:creationId xmlns:a16="http://schemas.microsoft.com/office/drawing/2014/main" id="{54B31559-0154-146A-BE4C-265C03E7154A}"/>
              </a:ext>
            </a:extLst>
          </p:cNvPr>
          <p:cNvGraphicFramePr>
            <a:graphicFrameLocks/>
          </p:cNvGraphicFramePr>
          <p:nvPr>
            <p:extLst>
              <p:ext uri="{D42A27DB-BD31-4B8C-83A1-F6EECF244321}">
                <p14:modId xmlns:p14="http://schemas.microsoft.com/office/powerpoint/2010/main" val="2504248335"/>
              </p:ext>
            </p:extLst>
          </p:nvPr>
        </p:nvGraphicFramePr>
        <p:xfrm>
          <a:off x="6491642" y="3999664"/>
          <a:ext cx="5671069" cy="2317533"/>
        </p:xfrm>
        <a:graphic>
          <a:graphicData uri="http://schemas.openxmlformats.org/drawingml/2006/table">
            <a:tbl>
              <a:tblPr firstRow="1" bandRow="1">
                <a:tableStyleId>{5C22544A-7EE6-4342-B048-85BDC9FD1C3A}</a:tableStyleId>
              </a:tblPr>
              <a:tblGrid>
                <a:gridCol w="1890358">
                  <a:extLst>
                    <a:ext uri="{9D8B030D-6E8A-4147-A177-3AD203B41FA5}">
                      <a16:colId xmlns:a16="http://schemas.microsoft.com/office/drawing/2014/main" val="4289972319"/>
                    </a:ext>
                  </a:extLst>
                </a:gridCol>
                <a:gridCol w="3780711">
                  <a:extLst>
                    <a:ext uri="{9D8B030D-6E8A-4147-A177-3AD203B41FA5}">
                      <a16:colId xmlns:a16="http://schemas.microsoft.com/office/drawing/2014/main" val="2619954489"/>
                    </a:ext>
                  </a:extLst>
                </a:gridCol>
              </a:tblGrid>
              <a:tr h="496136">
                <a:tc>
                  <a:txBody>
                    <a:bodyPr/>
                    <a:lstStyle/>
                    <a:p>
                      <a:pPr algn="l"/>
                      <a:r>
                        <a:rPr lang="pt-PT" noProof="0" dirty="0"/>
                        <a:t>Portal</a:t>
                      </a:r>
                    </a:p>
                  </a:txBody>
                  <a:tcPr anchor="ctr">
                    <a:solidFill>
                      <a:schemeClr val="accent6">
                        <a:lumMod val="50000"/>
                      </a:schemeClr>
                    </a:solidFill>
                  </a:tcPr>
                </a:tc>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821397">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Pesquisa (</a:t>
                      </a:r>
                      <a:r>
                        <a:rPr lang="pt-PT" sz="1600" kern="1200" noProof="0" dirty="0">
                          <a:solidFill>
                            <a:schemeClr val="dk1"/>
                          </a:solidFill>
                          <a:latin typeface="+mn-lt"/>
                          <a:ea typeface="+mn-ea"/>
                          <a:cs typeface="+mn-cs"/>
                          <a:hlinkClick r:id="rId27"/>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Site alternativo – DRE Tretas (</a:t>
                      </a:r>
                      <a:r>
                        <a:rPr lang="pt-PT" sz="1600" kern="1200" noProof="0" dirty="0">
                          <a:solidFill>
                            <a:schemeClr val="dk1"/>
                          </a:solidFill>
                          <a:latin typeface="+mn-lt"/>
                          <a:ea typeface="+mn-ea"/>
                          <a:cs typeface="+mn-cs"/>
                          <a:hlinkClick r:id="rId28"/>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8" name="Picture 27">
            <a:hlinkClick r:id="rId29"/>
            <a:extLst>
              <a:ext uri="{FF2B5EF4-FFF2-40B4-BE49-F238E27FC236}">
                <a16:creationId xmlns:a16="http://schemas.microsoft.com/office/drawing/2014/main" id="{14B4DD32-DDF5-B2B6-BECB-915A3181E750}"/>
              </a:ext>
            </a:extLst>
          </p:cNvPr>
          <p:cNvPicPr>
            <a:picLocks noChangeAspect="1"/>
          </p:cNvPicPr>
          <p:nvPr/>
        </p:nvPicPr>
        <p:blipFill>
          <a:blip r:embed="rId30"/>
          <a:stretch>
            <a:fillRect/>
          </a:stretch>
        </p:blipFill>
        <p:spPr>
          <a:xfrm>
            <a:off x="6692264" y="4665149"/>
            <a:ext cx="1554697" cy="1457528"/>
          </a:xfrm>
          <a:prstGeom prst="rect">
            <a:avLst/>
          </a:prstGeom>
        </p:spPr>
      </p:pic>
      <p:graphicFrame>
        <p:nvGraphicFramePr>
          <p:cNvPr id="30" name="Table 5">
            <a:extLst>
              <a:ext uri="{FF2B5EF4-FFF2-40B4-BE49-F238E27FC236}">
                <a16:creationId xmlns:a16="http://schemas.microsoft.com/office/drawing/2014/main" id="{FA5D1684-8F1C-3348-35C8-745D1B2C811E}"/>
              </a:ext>
            </a:extLst>
          </p:cNvPr>
          <p:cNvGraphicFramePr>
            <a:graphicFrameLocks/>
          </p:cNvGraphicFramePr>
          <p:nvPr>
            <p:extLst>
              <p:ext uri="{D42A27DB-BD31-4B8C-83A1-F6EECF244321}">
                <p14:modId xmlns:p14="http://schemas.microsoft.com/office/powerpoint/2010/main" val="2464567494"/>
              </p:ext>
            </p:extLst>
          </p:nvPr>
        </p:nvGraphicFramePr>
        <p:xfrm>
          <a:off x="6504862" y="6591300"/>
          <a:ext cx="5657849" cy="3049053"/>
        </p:xfrm>
        <a:graphic>
          <a:graphicData uri="http://schemas.openxmlformats.org/drawingml/2006/table">
            <a:tbl>
              <a:tblPr firstRow="1" bandRow="1">
                <a:tableStyleId>{5C22544A-7EE6-4342-B048-85BDC9FD1C3A}</a:tableStyleId>
              </a:tblPr>
              <a:tblGrid>
                <a:gridCol w="5657849">
                  <a:extLst>
                    <a:ext uri="{9D8B030D-6E8A-4147-A177-3AD203B41FA5}">
                      <a16:colId xmlns:a16="http://schemas.microsoft.com/office/drawing/2014/main" val="2619954489"/>
                    </a:ext>
                  </a:extLst>
                </a:gridCol>
              </a:tblGrid>
              <a:tr h="435139">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306855">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subvenções e benefícios públicos e de doações (IGF) (</a:t>
                      </a:r>
                      <a:r>
                        <a:rPr lang="pt-PT" sz="1600" kern="1200" noProof="0" dirty="0">
                          <a:solidFill>
                            <a:schemeClr val="dk1"/>
                          </a:solidFill>
                          <a:latin typeface="+mn-lt"/>
                          <a:ea typeface="+mn-ea"/>
                          <a:cs typeface="+mn-cs"/>
                          <a:hlinkClick r:id="rId3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pública de execuções (</a:t>
                      </a:r>
                      <a:r>
                        <a:rPr lang="pt-PT" sz="1600" kern="1200" noProof="0" dirty="0">
                          <a:solidFill>
                            <a:schemeClr val="dk1"/>
                          </a:solidFill>
                          <a:latin typeface="+mn-lt"/>
                          <a:ea typeface="+mn-ea"/>
                          <a:cs typeface="+mn-cs"/>
                          <a:hlinkClick r:id="rId3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Venda de Bens Penhorados em Processos Executivos (</a:t>
                      </a:r>
                      <a:r>
                        <a:rPr lang="pt-PT" sz="1600" kern="1200" noProof="0" dirty="0">
                          <a:solidFill>
                            <a:schemeClr val="dk1"/>
                          </a:solidFill>
                          <a:latin typeface="+mn-lt"/>
                          <a:ea typeface="+mn-ea"/>
                          <a:cs typeface="+mn-cs"/>
                          <a:hlinkClick r:id="rId33"/>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devedores na Segurança Social (</a:t>
                      </a:r>
                      <a:r>
                        <a:rPr lang="pt-PT" sz="1600" kern="1200" noProof="0" dirty="0">
                          <a:solidFill>
                            <a:schemeClr val="dk1"/>
                          </a:solidFill>
                          <a:latin typeface="+mn-lt"/>
                          <a:ea typeface="+mn-ea"/>
                          <a:cs typeface="+mn-cs"/>
                          <a:hlinkClick r:id="rId3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Listas de Devedores na Autoridade Tributária e Aduaneira (</a:t>
                      </a:r>
                      <a:r>
                        <a:rPr lang="pt-PT" sz="1600" kern="1200" noProof="0" dirty="0">
                          <a:solidFill>
                            <a:schemeClr val="dk1"/>
                          </a:solidFill>
                          <a:latin typeface="+mn-lt"/>
                          <a:ea typeface="+mn-ea"/>
                          <a:cs typeface="+mn-cs"/>
                          <a:hlinkClick r:id="rId35"/>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graphicFrame>
        <p:nvGraphicFramePr>
          <p:cNvPr id="36" name="Table 5">
            <a:extLst>
              <a:ext uri="{FF2B5EF4-FFF2-40B4-BE49-F238E27FC236}">
                <a16:creationId xmlns:a16="http://schemas.microsoft.com/office/drawing/2014/main" id="{83D4CD2C-A228-44DE-4D18-50128378C822}"/>
              </a:ext>
            </a:extLst>
          </p:cNvPr>
          <p:cNvGraphicFramePr>
            <a:graphicFrameLocks/>
          </p:cNvGraphicFramePr>
          <p:nvPr>
            <p:extLst>
              <p:ext uri="{D42A27DB-BD31-4B8C-83A1-F6EECF244321}">
                <p14:modId xmlns:p14="http://schemas.microsoft.com/office/powerpoint/2010/main" val="428013756"/>
              </p:ext>
            </p:extLst>
          </p:nvPr>
        </p:nvGraphicFramePr>
        <p:xfrm>
          <a:off x="12342973" y="1592455"/>
          <a:ext cx="5411627" cy="8163150"/>
        </p:xfrm>
        <a:graphic>
          <a:graphicData uri="http://schemas.openxmlformats.org/drawingml/2006/table">
            <a:tbl>
              <a:tblPr firstRow="1" bandRow="1">
                <a:tableStyleId>{5C22544A-7EE6-4342-B048-85BDC9FD1C3A}</a:tableStyleId>
              </a:tblPr>
              <a:tblGrid>
                <a:gridCol w="5411627">
                  <a:extLst>
                    <a:ext uri="{9D8B030D-6E8A-4147-A177-3AD203B41FA5}">
                      <a16:colId xmlns:a16="http://schemas.microsoft.com/office/drawing/2014/main" val="2619954489"/>
                    </a:ext>
                  </a:extLst>
                </a:gridCol>
              </a:tblGrid>
              <a:tr h="428596">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7618249">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https://www.doutorfinancas.pt/empresas/como-obter-informacoes-sobre-uma-empresa/</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https://transparencia.gov.pt/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6"/>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7"/>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https://geneall.net/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https://www.einforma.pt/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https://www.iberinform.pt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https://www.racius.com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https://www.rigorbiz.pt/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https://www.emailondeck.com/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https://temp-mail.org/</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https://www.playmakerstats.com/</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https://www.pai.pt/</a:t>
                      </a:r>
                    </a:p>
                  </a:txBody>
                  <a:tcPr>
                    <a:noFill/>
                  </a:tcPr>
                </a:tc>
                <a:extLst>
                  <a:ext uri="{0D108BD9-81ED-4DB2-BD59-A6C34878D82A}">
                    <a16:rowId xmlns:a16="http://schemas.microsoft.com/office/drawing/2014/main" val="3288223916"/>
                  </a:ext>
                </a:extLst>
              </a:tr>
            </a:tbl>
          </a:graphicData>
        </a:graphic>
      </p:graphicFrame>
      <p:sp>
        <p:nvSpPr>
          <p:cNvPr id="8" name="TextBox 15">
            <a:extLst>
              <a:ext uri="{FF2B5EF4-FFF2-40B4-BE49-F238E27FC236}">
                <a16:creationId xmlns:a16="http://schemas.microsoft.com/office/drawing/2014/main" id="{BB90B3EA-E099-85EC-413D-A32A8E5F0C2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34</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89650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2348-D20F-37E0-F624-76B158ED77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69B876-F818-6D7F-E683-F3C945CAE77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A89A5BDB-9D0E-69A8-0D1E-B0E00F6ED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4" name="TextBox 10">
            <a:extLst>
              <a:ext uri="{FF2B5EF4-FFF2-40B4-BE49-F238E27FC236}">
                <a16:creationId xmlns:a16="http://schemas.microsoft.com/office/drawing/2014/main" id="{31FF21B9-2126-7637-C889-1AA0EB28F15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C43D10F0-C200-1920-56E1-0243BDB9C1C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50C0620B-B0D8-F6AB-F7CD-1FE4C50E7D2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8" name="TextBox 15">
            <a:extLst>
              <a:ext uri="{FF2B5EF4-FFF2-40B4-BE49-F238E27FC236}">
                <a16:creationId xmlns:a16="http://schemas.microsoft.com/office/drawing/2014/main" id="{0C577248-89E7-9557-2501-C03343ACDD55}"/>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35</a:t>
            </a:fld>
            <a:endParaRPr lang="en-US" sz="1500" b="1" dirty="0">
              <a:solidFill>
                <a:srgbClr val="343434"/>
              </a:solidFill>
              <a:latin typeface="DM Sans Bold"/>
              <a:ea typeface="DM Sans Bold"/>
              <a:cs typeface="DM Sans Bold"/>
              <a:sym typeface="DM Sans Bold"/>
            </a:endParaRPr>
          </a:p>
        </p:txBody>
      </p:sp>
      <p:sp>
        <p:nvSpPr>
          <p:cNvPr id="11" name="Freeform 4">
            <a:extLst>
              <a:ext uri="{FF2B5EF4-FFF2-40B4-BE49-F238E27FC236}">
                <a16:creationId xmlns:a16="http://schemas.microsoft.com/office/drawing/2014/main" id="{918D92A5-A305-0FA3-6953-B949F9FCEB0C}"/>
              </a:ext>
            </a:extLst>
          </p:cNvPr>
          <p:cNvSpPr/>
          <p:nvPr/>
        </p:nvSpPr>
        <p:spPr>
          <a:xfrm>
            <a:off x="3934517" y="3615405"/>
            <a:ext cx="936193" cy="887460"/>
          </a:xfrm>
          <a:custGeom>
            <a:avLst/>
            <a:gdLst/>
            <a:ahLst/>
            <a:cxnLst/>
            <a:rect l="l" t="t" r="r" b="b"/>
            <a:pathLst>
              <a:path w="936193" h="887460">
                <a:moveTo>
                  <a:pt x="0" y="0"/>
                </a:moveTo>
                <a:lnTo>
                  <a:pt x="936193" y="0"/>
                </a:lnTo>
                <a:lnTo>
                  <a:pt x="936193" y="887460"/>
                </a:lnTo>
                <a:lnTo>
                  <a:pt x="0" y="8874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S"/>
          </a:p>
        </p:txBody>
      </p:sp>
      <p:sp>
        <p:nvSpPr>
          <p:cNvPr id="15" name="Freeform 6">
            <a:extLst>
              <a:ext uri="{FF2B5EF4-FFF2-40B4-BE49-F238E27FC236}">
                <a16:creationId xmlns:a16="http://schemas.microsoft.com/office/drawing/2014/main" id="{B93408B7-2479-9D6F-C742-8EFAE8F26DB2}"/>
              </a:ext>
            </a:extLst>
          </p:cNvPr>
          <p:cNvSpPr/>
          <p:nvPr/>
        </p:nvSpPr>
        <p:spPr>
          <a:xfrm>
            <a:off x="13209909" y="3574813"/>
            <a:ext cx="889362" cy="887460"/>
          </a:xfrm>
          <a:custGeom>
            <a:avLst/>
            <a:gdLst/>
            <a:ahLst/>
            <a:cxnLst/>
            <a:rect l="l" t="t" r="r" b="b"/>
            <a:pathLst>
              <a:path w="889362" h="887460">
                <a:moveTo>
                  <a:pt x="0" y="0"/>
                </a:moveTo>
                <a:lnTo>
                  <a:pt x="889362" y="0"/>
                </a:lnTo>
                <a:lnTo>
                  <a:pt x="889362" y="887460"/>
                </a:lnTo>
                <a:lnTo>
                  <a:pt x="0" y="887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S"/>
          </a:p>
        </p:txBody>
      </p:sp>
      <p:sp>
        <p:nvSpPr>
          <p:cNvPr id="18" name="TextBox 15">
            <a:extLst>
              <a:ext uri="{FF2B5EF4-FFF2-40B4-BE49-F238E27FC236}">
                <a16:creationId xmlns:a16="http://schemas.microsoft.com/office/drawing/2014/main" id="{BE010629-60A1-72E2-6D30-03166F9DEF06}"/>
              </a:ext>
            </a:extLst>
          </p:cNvPr>
          <p:cNvSpPr txBox="1"/>
          <p:nvPr/>
        </p:nvSpPr>
        <p:spPr>
          <a:xfrm>
            <a:off x="6490019" y="1638300"/>
            <a:ext cx="5216414" cy="1020985"/>
          </a:xfrm>
          <a:prstGeom prst="rect">
            <a:avLst/>
          </a:prstGeom>
        </p:spPr>
        <p:txBody>
          <a:bodyPr lIns="0" tIns="0" rIns="0" bIns="0" rtlCol="0" anchor="t">
            <a:spAutoFit/>
          </a:bodyPr>
          <a:lstStyle/>
          <a:p>
            <a:pPr algn="ctr">
              <a:lnSpc>
                <a:spcPts val="8400"/>
              </a:lnSpc>
            </a:pPr>
            <a:r>
              <a:rPr lang="en-US" sz="6000" b="1" dirty="0">
                <a:solidFill>
                  <a:srgbClr val="343434"/>
                </a:solidFill>
                <a:latin typeface="Cooper Hewitt Bold" panose="020B0604020202020204" charset="0"/>
                <a:ea typeface="Cooper Hewitt Bold" panose="020B0604020202020204" charset="0"/>
                <a:cs typeface="Cooper Hewitt"/>
                <a:sym typeface="Cooper Hewitt"/>
              </a:rPr>
              <a:t>FUTURE</a:t>
            </a:r>
          </a:p>
        </p:txBody>
      </p:sp>
      <p:sp>
        <p:nvSpPr>
          <p:cNvPr id="19" name="TextBox 16">
            <a:extLst>
              <a:ext uri="{FF2B5EF4-FFF2-40B4-BE49-F238E27FC236}">
                <a16:creationId xmlns:a16="http://schemas.microsoft.com/office/drawing/2014/main" id="{89FD3A41-1C4C-9BBC-68F2-7A7F42569AC3}"/>
              </a:ext>
            </a:extLst>
          </p:cNvPr>
          <p:cNvSpPr txBox="1"/>
          <p:nvPr/>
        </p:nvSpPr>
        <p:spPr>
          <a:xfrm>
            <a:off x="3124200" y="4626940"/>
            <a:ext cx="2434469" cy="342594"/>
          </a:xfrm>
          <a:prstGeom prst="rect">
            <a:avLst/>
          </a:prstGeom>
        </p:spPr>
        <p:txBody>
          <a:bodyPr wrap="square" lIns="0" tIns="0" rIns="0" bIns="0" rtlCol="0" anchor="t">
            <a:spAutoFit/>
          </a:bodyPr>
          <a:lstStyle/>
          <a:p>
            <a:pPr algn="ctr">
              <a:lnSpc>
                <a:spcPts val="2800"/>
              </a:lnSpc>
            </a:pPr>
            <a:r>
              <a:rPr lang="en-US" sz="2000" b="1" dirty="0">
                <a:solidFill>
                  <a:srgbClr val="343434"/>
                </a:solidFill>
                <a:latin typeface="DM Sans Bold"/>
                <a:ea typeface="DM Sans Bold"/>
                <a:cs typeface="DM Sans Bold"/>
                <a:sym typeface="DM Sans Bold"/>
              </a:rPr>
              <a:t>PUBLIC DATABASE</a:t>
            </a:r>
          </a:p>
        </p:txBody>
      </p:sp>
      <p:sp>
        <p:nvSpPr>
          <p:cNvPr id="21" name="TextBox 18">
            <a:extLst>
              <a:ext uri="{FF2B5EF4-FFF2-40B4-BE49-F238E27FC236}">
                <a16:creationId xmlns:a16="http://schemas.microsoft.com/office/drawing/2014/main" id="{577F392E-7E93-99AA-56EF-E1676B08FEF9}"/>
              </a:ext>
            </a:extLst>
          </p:cNvPr>
          <p:cNvSpPr txBox="1"/>
          <p:nvPr/>
        </p:nvSpPr>
        <p:spPr>
          <a:xfrm>
            <a:off x="7926765" y="4626940"/>
            <a:ext cx="2434469" cy="349250"/>
          </a:xfrm>
          <a:prstGeom prst="rect">
            <a:avLst/>
          </a:prstGeom>
        </p:spPr>
        <p:txBody>
          <a:bodyPr lIns="0" tIns="0" rIns="0" bIns="0" rtlCol="0" anchor="t">
            <a:spAutoFit/>
          </a:bodyPr>
          <a:lstStyle/>
          <a:p>
            <a:pPr marL="0" lvl="0" indent="0" algn="ctr">
              <a:lnSpc>
                <a:spcPts val="2800"/>
              </a:lnSpc>
              <a:spcBef>
                <a:spcPct val="0"/>
              </a:spcBef>
            </a:pPr>
            <a:r>
              <a:rPr lang="en-US" sz="2000" b="1" u="none" strike="noStrike" dirty="0">
                <a:solidFill>
                  <a:srgbClr val="343434"/>
                </a:solidFill>
                <a:latin typeface="DM Sans Bold"/>
                <a:ea typeface="DM Sans Bold"/>
                <a:cs typeface="DM Sans Bold"/>
                <a:sym typeface="DM Sans Bold"/>
              </a:rPr>
              <a:t>AUTOMATION</a:t>
            </a:r>
          </a:p>
        </p:txBody>
      </p:sp>
      <p:sp>
        <p:nvSpPr>
          <p:cNvPr id="23" name="TextBox 20">
            <a:extLst>
              <a:ext uri="{FF2B5EF4-FFF2-40B4-BE49-F238E27FC236}">
                <a16:creationId xmlns:a16="http://schemas.microsoft.com/office/drawing/2014/main" id="{2DD6F32D-120F-DD71-B76F-3DD13FFE97AD}"/>
              </a:ext>
            </a:extLst>
          </p:cNvPr>
          <p:cNvSpPr txBox="1"/>
          <p:nvPr/>
        </p:nvSpPr>
        <p:spPr>
          <a:xfrm>
            <a:off x="12504373" y="4626940"/>
            <a:ext cx="2263867" cy="349250"/>
          </a:xfrm>
          <a:prstGeom prst="rect">
            <a:avLst/>
          </a:prstGeom>
        </p:spPr>
        <p:txBody>
          <a:bodyPr lIns="0" tIns="0" rIns="0" bIns="0" rtlCol="0" anchor="t">
            <a:spAutoFit/>
          </a:bodyPr>
          <a:lstStyle/>
          <a:p>
            <a:pPr marL="0" lvl="0" indent="0" algn="ctr">
              <a:lnSpc>
                <a:spcPts val="2800"/>
              </a:lnSpc>
              <a:spcBef>
                <a:spcPct val="0"/>
              </a:spcBef>
            </a:pPr>
            <a:r>
              <a:rPr lang="en-US" sz="2000" b="1" u="none" strike="noStrike" dirty="0">
                <a:solidFill>
                  <a:srgbClr val="343434"/>
                </a:solidFill>
                <a:latin typeface="DM Sans Bold"/>
                <a:ea typeface="DM Sans Bold"/>
                <a:cs typeface="DM Sans Bold"/>
                <a:sym typeface="DM Sans Bold"/>
              </a:rPr>
              <a:t>DATA ANALYTICS</a:t>
            </a:r>
          </a:p>
        </p:txBody>
      </p:sp>
      <p:sp>
        <p:nvSpPr>
          <p:cNvPr id="12" name="Freeform 5">
            <a:extLst>
              <a:ext uri="{FF2B5EF4-FFF2-40B4-BE49-F238E27FC236}">
                <a16:creationId xmlns:a16="http://schemas.microsoft.com/office/drawing/2014/main" id="{1E53BF90-50B5-3769-6275-ECF0421B51BE}"/>
              </a:ext>
            </a:extLst>
          </p:cNvPr>
          <p:cNvSpPr/>
          <p:nvPr/>
        </p:nvSpPr>
        <p:spPr>
          <a:xfrm>
            <a:off x="8703781" y="3314700"/>
            <a:ext cx="788891" cy="1220381"/>
          </a:xfrm>
          <a:custGeom>
            <a:avLst/>
            <a:gdLst/>
            <a:ahLst/>
            <a:cxnLst/>
            <a:rect l="l" t="t" r="r" b="b"/>
            <a:pathLst>
              <a:path w="2597247" h="4793577">
                <a:moveTo>
                  <a:pt x="0" y="0"/>
                </a:moveTo>
                <a:lnTo>
                  <a:pt x="2597247" y="0"/>
                </a:lnTo>
                <a:lnTo>
                  <a:pt x="2597247" y="4793577"/>
                </a:lnTo>
                <a:lnTo>
                  <a:pt x="0" y="47935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BS"/>
          </a:p>
        </p:txBody>
      </p:sp>
      <p:sp>
        <p:nvSpPr>
          <p:cNvPr id="26" name="Content Placeholder 2">
            <a:extLst>
              <a:ext uri="{FF2B5EF4-FFF2-40B4-BE49-F238E27FC236}">
                <a16:creationId xmlns:a16="http://schemas.microsoft.com/office/drawing/2014/main" id="{7AEEAC48-D9D5-0986-6990-3E9810ADAA7F}"/>
              </a:ext>
            </a:extLst>
          </p:cNvPr>
          <p:cNvSpPr txBox="1">
            <a:spLocks/>
          </p:cNvSpPr>
          <p:nvPr/>
        </p:nvSpPr>
        <p:spPr>
          <a:xfrm>
            <a:off x="5298020" y="5773606"/>
            <a:ext cx="7445546" cy="185975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the Key Individuals and Entities </a:t>
            </a:r>
          </a:p>
          <a:p>
            <a:r>
              <a:rPr lang="pt-BR" dirty="0"/>
              <a:t>Trace Financial Connections</a:t>
            </a:r>
          </a:p>
        </p:txBody>
      </p:sp>
      <p:sp>
        <p:nvSpPr>
          <p:cNvPr id="29" name="Content Placeholder 2">
            <a:extLst>
              <a:ext uri="{FF2B5EF4-FFF2-40B4-BE49-F238E27FC236}">
                <a16:creationId xmlns:a16="http://schemas.microsoft.com/office/drawing/2014/main" id="{B54760A5-0797-35E1-85E9-C5064C3E5B27}"/>
              </a:ext>
            </a:extLst>
          </p:cNvPr>
          <p:cNvSpPr txBox="1">
            <a:spLocks/>
          </p:cNvSpPr>
          <p:nvPr/>
        </p:nvSpPr>
        <p:spPr>
          <a:xfrm>
            <a:off x="4671729" y="7598245"/>
            <a:ext cx="8698128" cy="7979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Transparency on all politicians/ public serveants.</a:t>
            </a:r>
          </a:p>
        </p:txBody>
      </p:sp>
    </p:spTree>
    <p:extLst>
      <p:ext uri="{BB962C8B-B14F-4D97-AF65-F5344CB8AC3E}">
        <p14:creationId xmlns:p14="http://schemas.microsoft.com/office/powerpoint/2010/main" val="1145851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0A744-132D-8C8E-A1F4-587581AE30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3E263F-7538-415F-C63E-A25001A4018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A3A9195C-2581-0506-7A28-62EC232E47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4" name="TextBox 10">
            <a:extLst>
              <a:ext uri="{FF2B5EF4-FFF2-40B4-BE49-F238E27FC236}">
                <a16:creationId xmlns:a16="http://schemas.microsoft.com/office/drawing/2014/main" id="{7710BCB4-4E86-B96D-0DDE-12BACAEB821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2D7EDEEB-6D5E-BBB1-C67D-423D06977F4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95D69321-316F-9F99-DB85-3887DABD658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8" name="TextBox 4">
            <a:extLst>
              <a:ext uri="{FF2B5EF4-FFF2-40B4-BE49-F238E27FC236}">
                <a16:creationId xmlns:a16="http://schemas.microsoft.com/office/drawing/2014/main" id="{DE52D9C8-AE4A-F17F-D0CD-0E78A8D64279}"/>
              </a:ext>
            </a:extLst>
          </p:cNvPr>
          <p:cNvSpPr txBox="1"/>
          <p:nvPr/>
        </p:nvSpPr>
        <p:spPr>
          <a:xfrm>
            <a:off x="171983" y="2086544"/>
            <a:ext cx="10877017" cy="6557693"/>
          </a:xfrm>
          <a:prstGeom prst="rect">
            <a:avLst/>
          </a:prstGeom>
        </p:spPr>
        <p:txBody>
          <a:bodyPr wrap="square" lIns="0" tIns="0" rIns="0" bIns="0" rtlCol="0" anchor="t">
            <a:spAutoFit/>
          </a:bodyPr>
          <a:lstStyle/>
          <a:p>
            <a:pPr algn="ctr">
              <a:lnSpc>
                <a:spcPts val="27108"/>
              </a:lnSpc>
            </a:pPr>
            <a:r>
              <a:rPr lang="en-US" sz="13400" b="1" dirty="0">
                <a:solidFill>
                  <a:srgbClr val="343434"/>
                </a:solidFill>
                <a:latin typeface="Cooper Hewitt Bold"/>
                <a:ea typeface="Cooper Hewitt Bold"/>
                <a:cs typeface="Cooper Hewitt Bold"/>
                <a:sym typeface="Cooper Hewitt Bold"/>
              </a:rPr>
              <a:t>THANK YOU</a:t>
            </a:r>
          </a:p>
          <a:p>
            <a:pPr algn="ctr">
              <a:lnSpc>
                <a:spcPts val="27108"/>
              </a:lnSpc>
            </a:pPr>
            <a:r>
              <a:rPr lang="en-US" sz="13400" b="1" dirty="0">
                <a:solidFill>
                  <a:srgbClr val="343434"/>
                </a:solidFill>
                <a:latin typeface="Cooper Hewitt Bold"/>
                <a:ea typeface="Cooper Hewitt Bold"/>
                <a:cs typeface="Cooper Hewitt Bold"/>
                <a:sym typeface="Cooper Hewitt Bold"/>
              </a:rPr>
              <a:t>Q&amp;A</a:t>
            </a:r>
          </a:p>
        </p:txBody>
      </p:sp>
      <p:pic>
        <p:nvPicPr>
          <p:cNvPr id="7" name="Picture 6" descr="Cartoon person in a suit and glasses&#10;&#10;AI-generated content may be incorrect.">
            <a:extLst>
              <a:ext uri="{FF2B5EF4-FFF2-40B4-BE49-F238E27FC236}">
                <a16:creationId xmlns:a16="http://schemas.microsoft.com/office/drawing/2014/main" id="{F3AE502E-36E2-3C74-63EE-BC6A76CBC084}"/>
              </a:ext>
            </a:extLst>
          </p:cNvPr>
          <p:cNvPicPr>
            <a:picLocks noChangeAspect="1"/>
          </p:cNvPicPr>
          <p:nvPr/>
        </p:nvPicPr>
        <p:blipFill>
          <a:blip r:embed="rId7"/>
          <a:stretch>
            <a:fillRect/>
          </a:stretch>
        </p:blipFill>
        <p:spPr>
          <a:xfrm>
            <a:off x="11128069" y="2204526"/>
            <a:ext cx="6321731" cy="6321731"/>
          </a:xfrm>
          <a:prstGeom prst="rect">
            <a:avLst/>
          </a:prstGeom>
        </p:spPr>
      </p:pic>
      <p:sp>
        <p:nvSpPr>
          <p:cNvPr id="3" name="TextBox 15">
            <a:extLst>
              <a:ext uri="{FF2B5EF4-FFF2-40B4-BE49-F238E27FC236}">
                <a16:creationId xmlns:a16="http://schemas.microsoft.com/office/drawing/2014/main" id="{30C162E2-67AC-CE80-9440-24DC2A6889E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36</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29711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CE12A-6C95-47AF-6498-E2CBECC06E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711CD5-A23C-2088-0891-9FF6A72977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D3EDB9E4-6D0E-F8C5-326D-2E7F4D36AC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C1273476-BE66-0B54-6E64-E7E60B6F1218}"/>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sp>
        <p:nvSpPr>
          <p:cNvPr id="7" name="TextBox 10">
            <a:extLst>
              <a:ext uri="{FF2B5EF4-FFF2-40B4-BE49-F238E27FC236}">
                <a16:creationId xmlns:a16="http://schemas.microsoft.com/office/drawing/2014/main" id="{9B501DC2-F964-EADA-16A0-E357FE23139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8" name="TextBox 11">
            <a:extLst>
              <a:ext uri="{FF2B5EF4-FFF2-40B4-BE49-F238E27FC236}">
                <a16:creationId xmlns:a16="http://schemas.microsoft.com/office/drawing/2014/main" id="{5CFD5765-B9C5-B6AD-4EE9-8E721F1E13A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9B7C9CCA-2A87-CFE9-3E2A-FB961F7AFD3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3" name="Freeform 4">
            <a:extLst>
              <a:ext uri="{FF2B5EF4-FFF2-40B4-BE49-F238E27FC236}">
                <a16:creationId xmlns:a16="http://schemas.microsoft.com/office/drawing/2014/main" id="{44EF9575-B937-F065-4BFA-C48B3D0760C1}"/>
              </a:ext>
            </a:extLst>
          </p:cNvPr>
          <p:cNvSpPr/>
          <p:nvPr/>
        </p:nvSpPr>
        <p:spPr>
          <a:xfrm>
            <a:off x="12569145" y="2331498"/>
            <a:ext cx="4652055" cy="6106516"/>
          </a:xfrm>
          <a:custGeom>
            <a:avLst/>
            <a:gdLst/>
            <a:ahLst/>
            <a:cxnLst/>
            <a:rect l="l" t="t" r="r" b="b"/>
            <a:pathLst>
              <a:path w="4652055" h="6106516">
                <a:moveTo>
                  <a:pt x="0" y="0"/>
                </a:moveTo>
                <a:lnTo>
                  <a:pt x="4652055" y="0"/>
                </a:lnTo>
                <a:lnTo>
                  <a:pt x="4652055" y="6106516"/>
                </a:lnTo>
                <a:lnTo>
                  <a:pt x="0" y="610651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BS"/>
          </a:p>
        </p:txBody>
      </p:sp>
      <p:sp>
        <p:nvSpPr>
          <p:cNvPr id="15" name="Freeform 5">
            <a:extLst>
              <a:ext uri="{FF2B5EF4-FFF2-40B4-BE49-F238E27FC236}">
                <a16:creationId xmlns:a16="http://schemas.microsoft.com/office/drawing/2014/main" id="{BECA1382-0FEB-D44E-8A88-F5FD39A0C546}"/>
              </a:ext>
            </a:extLst>
          </p:cNvPr>
          <p:cNvSpPr/>
          <p:nvPr/>
        </p:nvSpPr>
        <p:spPr>
          <a:xfrm>
            <a:off x="10690250" y="4007523"/>
            <a:ext cx="2597247" cy="4793577"/>
          </a:xfrm>
          <a:custGeom>
            <a:avLst/>
            <a:gdLst/>
            <a:ahLst/>
            <a:cxnLst/>
            <a:rect l="l" t="t" r="r" b="b"/>
            <a:pathLst>
              <a:path w="2597247" h="4793577">
                <a:moveTo>
                  <a:pt x="0" y="0"/>
                </a:moveTo>
                <a:lnTo>
                  <a:pt x="2597247" y="0"/>
                </a:lnTo>
                <a:lnTo>
                  <a:pt x="2597247" y="4793577"/>
                </a:lnTo>
                <a:lnTo>
                  <a:pt x="0" y="47935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S"/>
          </a:p>
        </p:txBody>
      </p:sp>
      <p:sp>
        <p:nvSpPr>
          <p:cNvPr id="16" name="TextBox 6">
            <a:extLst>
              <a:ext uri="{FF2B5EF4-FFF2-40B4-BE49-F238E27FC236}">
                <a16:creationId xmlns:a16="http://schemas.microsoft.com/office/drawing/2014/main" id="{D813A2E8-896A-B96C-331F-A92156CD6F2A}"/>
              </a:ext>
            </a:extLst>
          </p:cNvPr>
          <p:cNvSpPr txBox="1"/>
          <p:nvPr/>
        </p:nvSpPr>
        <p:spPr>
          <a:xfrm>
            <a:off x="1028700" y="2822438"/>
            <a:ext cx="7072639" cy="1209674"/>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ARTIFICIAL</a:t>
            </a:r>
          </a:p>
        </p:txBody>
      </p:sp>
      <p:sp>
        <p:nvSpPr>
          <p:cNvPr id="18" name="TextBox 12">
            <a:extLst>
              <a:ext uri="{FF2B5EF4-FFF2-40B4-BE49-F238E27FC236}">
                <a16:creationId xmlns:a16="http://schemas.microsoft.com/office/drawing/2014/main" id="{739EB40D-5317-006A-94A1-10FBA484749D}"/>
              </a:ext>
            </a:extLst>
          </p:cNvPr>
          <p:cNvSpPr txBox="1"/>
          <p:nvPr/>
        </p:nvSpPr>
        <p:spPr>
          <a:xfrm>
            <a:off x="1427983" y="5757034"/>
            <a:ext cx="8322820" cy="3425874"/>
          </a:xfrm>
          <a:prstGeom prst="rect">
            <a:avLst/>
          </a:prstGeom>
        </p:spPr>
        <p:txBody>
          <a:bodyPr wrap="square" lIns="0" tIns="0" rIns="0" bIns="0" rtlCol="0" anchor="t">
            <a:spAutoFit/>
          </a:bodyPr>
          <a:lstStyle/>
          <a:p>
            <a:pPr algn="ctr">
              <a:lnSpc>
                <a:spcPts val="2380"/>
              </a:lnSpc>
            </a:pPr>
            <a:r>
              <a:rPr lang="en-US" sz="3200" dirty="0">
                <a:solidFill>
                  <a:srgbClr val="343434"/>
                </a:solidFill>
                <a:latin typeface="DM Sans"/>
                <a:ea typeface="DM Sans"/>
                <a:cs typeface="DM Sans"/>
                <a:sym typeface="DM Sans"/>
              </a:rPr>
              <a:t>Use available technologies but check facts. </a:t>
            </a: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r>
              <a:rPr lang="en-US" sz="3200" b="1" dirty="0">
                <a:solidFill>
                  <a:srgbClr val="343434"/>
                </a:solidFill>
                <a:latin typeface="DM Sans"/>
                <a:ea typeface="DM Sans"/>
                <a:cs typeface="DM Sans"/>
                <a:sym typeface="DM Sans"/>
              </a:rPr>
              <a:t>Always check facts</a:t>
            </a:r>
            <a:r>
              <a:rPr lang="en-US" sz="3200" dirty="0">
                <a:solidFill>
                  <a:srgbClr val="343434"/>
                </a:solidFill>
                <a:latin typeface="DM Sans"/>
                <a:ea typeface="DM Sans"/>
                <a:cs typeface="DM Sans"/>
                <a:sym typeface="DM Sans"/>
              </a:rPr>
              <a:t>.</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dirty="0">
                <a:solidFill>
                  <a:srgbClr val="343434"/>
                </a:solidFill>
                <a:latin typeface="DM Sans"/>
                <a:ea typeface="DM Sans"/>
                <a:cs typeface="DM Sans"/>
                <a:sym typeface="DM Sans"/>
              </a:rPr>
              <a:t>IA is more than ChatGPT. Grok, Claude, …</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b="1" u="sng" dirty="0">
                <a:solidFill>
                  <a:srgbClr val="343434"/>
                </a:solidFill>
                <a:latin typeface="DM Sans"/>
                <a:ea typeface="DM Sans"/>
                <a:cs typeface="DM Sans"/>
                <a:sym typeface="DM Sans"/>
              </a:rPr>
              <a:t>Use them all.</a:t>
            </a:r>
          </a:p>
        </p:txBody>
      </p:sp>
      <p:sp>
        <p:nvSpPr>
          <p:cNvPr id="20" name="TextBox 14">
            <a:extLst>
              <a:ext uri="{FF2B5EF4-FFF2-40B4-BE49-F238E27FC236}">
                <a16:creationId xmlns:a16="http://schemas.microsoft.com/office/drawing/2014/main" id="{21925510-4294-D2CF-DDB4-887F951C83E4}"/>
              </a:ext>
            </a:extLst>
          </p:cNvPr>
          <p:cNvSpPr txBox="1"/>
          <p:nvPr/>
        </p:nvSpPr>
        <p:spPr>
          <a:xfrm>
            <a:off x="1055075" y="3712248"/>
            <a:ext cx="4964725" cy="1020985"/>
          </a:xfrm>
          <a:prstGeom prst="rect">
            <a:avLst/>
          </a:prstGeom>
        </p:spPr>
        <p:txBody>
          <a:bodyPr wrap="square" lIns="0" tIns="0" rIns="0" bIns="0" rtlCol="0" anchor="t">
            <a:spAutoFit/>
          </a:bodyPr>
          <a:lstStyle/>
          <a:p>
            <a:pPr algn="l">
              <a:lnSpc>
                <a:spcPts val="8400"/>
              </a:lnSpc>
            </a:pPr>
            <a:r>
              <a:rPr lang="en-US" sz="6000" dirty="0">
                <a:solidFill>
                  <a:srgbClr val="343434"/>
                </a:solidFill>
                <a:latin typeface="Cooper Hewitt"/>
                <a:ea typeface="Cooper Hewitt"/>
                <a:cs typeface="Cooper Hewitt"/>
                <a:sym typeface="Cooper Hewitt"/>
              </a:rPr>
              <a:t>INTELLIGENCE</a:t>
            </a:r>
          </a:p>
        </p:txBody>
      </p:sp>
      <p:sp>
        <p:nvSpPr>
          <p:cNvPr id="21" name="TextBox 12">
            <a:extLst>
              <a:ext uri="{FF2B5EF4-FFF2-40B4-BE49-F238E27FC236}">
                <a16:creationId xmlns:a16="http://schemas.microsoft.com/office/drawing/2014/main" id="{51905727-9DE8-FEC9-A69A-E5F54394698E}"/>
              </a:ext>
            </a:extLst>
          </p:cNvPr>
          <p:cNvSpPr txBox="1"/>
          <p:nvPr/>
        </p:nvSpPr>
        <p:spPr>
          <a:xfrm>
            <a:off x="1118632" y="4755209"/>
            <a:ext cx="9707212" cy="318742"/>
          </a:xfrm>
          <a:prstGeom prst="rect">
            <a:avLst/>
          </a:prstGeom>
        </p:spPr>
        <p:txBody>
          <a:bodyPr wrap="square" lIns="0" tIns="0" rIns="0" bIns="0" rtlCol="0" anchor="t">
            <a:spAutoFit/>
          </a:bodyPr>
          <a:lstStyle/>
          <a:p>
            <a:pPr>
              <a:lnSpc>
                <a:spcPts val="2380"/>
              </a:lnSpc>
            </a:pPr>
            <a:r>
              <a:rPr lang="en-US" sz="2000" dirty="0">
                <a:solidFill>
                  <a:srgbClr val="343434"/>
                </a:solidFill>
                <a:latin typeface="DM Sans"/>
                <a:ea typeface="DM Sans"/>
                <a:cs typeface="DM Sans"/>
                <a:sym typeface="DM Sans"/>
              </a:rPr>
              <a:t>Was used on this presentation</a:t>
            </a:r>
            <a:endParaRPr lang="en-US" sz="2000" b="1" u="sng" dirty="0">
              <a:solidFill>
                <a:srgbClr val="343434"/>
              </a:solidFill>
              <a:latin typeface="DM Sans"/>
              <a:ea typeface="DM Sans"/>
              <a:cs typeface="DM Sans"/>
              <a:sym typeface="DM Sans"/>
            </a:endParaRPr>
          </a:p>
        </p:txBody>
      </p:sp>
      <p:sp>
        <p:nvSpPr>
          <p:cNvPr id="22" name="TextBox 15">
            <a:extLst>
              <a:ext uri="{FF2B5EF4-FFF2-40B4-BE49-F238E27FC236}">
                <a16:creationId xmlns:a16="http://schemas.microsoft.com/office/drawing/2014/main" id="{A5BBB10E-B182-138D-328C-48D021D052A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77447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553E-89F8-CA97-4A4E-85D750C449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FA1D89-CCB6-30C0-EDDB-C1BBB7AE9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15" name="TextBox 15">
            <a:extLst>
              <a:ext uri="{FF2B5EF4-FFF2-40B4-BE49-F238E27FC236}">
                <a16:creationId xmlns:a16="http://schemas.microsoft.com/office/drawing/2014/main" id="{4B39B382-58B5-611E-995B-7EA27FF0DCD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a:t>
            </a:fld>
            <a:endParaRPr lang="en-US" sz="1500" b="1" dirty="0">
              <a:solidFill>
                <a:srgbClr val="343434"/>
              </a:solidFill>
              <a:latin typeface="DM Sans Bold"/>
              <a:ea typeface="DM Sans Bold"/>
              <a:cs typeface="DM Sans Bold"/>
              <a:sym typeface="DM Sans Bold"/>
            </a:endParaRPr>
          </a:p>
        </p:txBody>
      </p:sp>
      <p:pic>
        <p:nvPicPr>
          <p:cNvPr id="33" name="Graphic 32">
            <a:extLst>
              <a:ext uri="{FF2B5EF4-FFF2-40B4-BE49-F238E27FC236}">
                <a16:creationId xmlns:a16="http://schemas.microsoft.com/office/drawing/2014/main" id="{7F5BAEA1-85F7-FC73-B5B5-35008AD03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5BA34C79-A73F-DD48-55DF-786B0D2CEA19}"/>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Agenda</a:t>
            </a:r>
            <a:endParaRPr lang="en-BS" sz="4800" b="1" dirty="0"/>
          </a:p>
        </p:txBody>
      </p:sp>
      <p:graphicFrame>
        <p:nvGraphicFramePr>
          <p:cNvPr id="5" name="Content Placeholder 5">
            <a:extLst>
              <a:ext uri="{FF2B5EF4-FFF2-40B4-BE49-F238E27FC236}">
                <a16:creationId xmlns:a16="http://schemas.microsoft.com/office/drawing/2014/main" id="{7909D6FF-E358-D8DE-A77F-E36A1DBAD68C}"/>
              </a:ext>
            </a:extLst>
          </p:cNvPr>
          <p:cNvGraphicFramePr>
            <a:graphicFrameLocks noGrp="1"/>
          </p:cNvGraphicFramePr>
          <p:nvPr>
            <p:extLst>
              <p:ext uri="{D42A27DB-BD31-4B8C-83A1-F6EECF244321}">
                <p14:modId xmlns:p14="http://schemas.microsoft.com/office/powerpoint/2010/main" val="1712896983"/>
              </p:ext>
            </p:extLst>
          </p:nvPr>
        </p:nvGraphicFramePr>
        <p:xfrm>
          <a:off x="950912" y="2757342"/>
          <a:ext cx="16765588" cy="60437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10">
            <a:extLst>
              <a:ext uri="{FF2B5EF4-FFF2-40B4-BE49-F238E27FC236}">
                <a16:creationId xmlns:a16="http://schemas.microsoft.com/office/drawing/2014/main" id="{FB0BC25D-BE20-5C6D-859E-449B6B84628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9" name="TextBox 11">
            <a:extLst>
              <a:ext uri="{FF2B5EF4-FFF2-40B4-BE49-F238E27FC236}">
                <a16:creationId xmlns:a16="http://schemas.microsoft.com/office/drawing/2014/main" id="{C3D8A83F-890F-BDBA-6D6D-2A8E70638BA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6" name="TextBox 12">
            <a:extLst>
              <a:ext uri="{FF2B5EF4-FFF2-40B4-BE49-F238E27FC236}">
                <a16:creationId xmlns:a16="http://schemas.microsoft.com/office/drawing/2014/main" id="{C887CE1B-0A29-B387-030B-438A22F027D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Tree>
    <p:extLst>
      <p:ext uri="{BB962C8B-B14F-4D97-AF65-F5344CB8AC3E}">
        <p14:creationId xmlns:p14="http://schemas.microsoft.com/office/powerpoint/2010/main" val="26516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ABDAD-53B6-507C-58BA-39077964644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131D29-8EE0-0E0C-2FEB-5654FD471AB0}"/>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C76D6D14-245C-8EB1-91D6-B411764795EE}"/>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a:t>
            </a:r>
          </a:p>
        </p:txBody>
      </p:sp>
      <p:sp>
        <p:nvSpPr>
          <p:cNvPr id="10" name="TextBox 10">
            <a:extLst>
              <a:ext uri="{FF2B5EF4-FFF2-40B4-BE49-F238E27FC236}">
                <a16:creationId xmlns:a16="http://schemas.microsoft.com/office/drawing/2014/main" id="{11C68639-F516-DACF-DE8C-3BE3C58B067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1" name="TextBox 11">
            <a:extLst>
              <a:ext uri="{FF2B5EF4-FFF2-40B4-BE49-F238E27FC236}">
                <a16:creationId xmlns:a16="http://schemas.microsoft.com/office/drawing/2014/main" id="{025374F4-114D-F3DF-5DAF-21CF34F4713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88FF3235-08E9-39C5-82CF-E349D17EB31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32" name="Freeform 10">
            <a:extLst>
              <a:ext uri="{FF2B5EF4-FFF2-40B4-BE49-F238E27FC236}">
                <a16:creationId xmlns:a16="http://schemas.microsoft.com/office/drawing/2014/main" id="{43FDEBF2-02C9-D6F6-D878-75074E868370}"/>
              </a:ext>
            </a:extLst>
          </p:cNvPr>
          <p:cNvSpPr/>
          <p:nvPr/>
        </p:nvSpPr>
        <p:spPr>
          <a:xfrm>
            <a:off x="9144000" y="3024871"/>
            <a:ext cx="6899120" cy="4237257"/>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BS" dirty="0"/>
          </a:p>
        </p:txBody>
      </p:sp>
      <p:pic>
        <p:nvPicPr>
          <p:cNvPr id="33" name="Graphic 32">
            <a:extLst>
              <a:ext uri="{FF2B5EF4-FFF2-40B4-BE49-F238E27FC236}">
                <a16:creationId xmlns:a16="http://schemas.microsoft.com/office/drawing/2014/main" id="{21DC175F-E977-3791-617B-D2A59E3E29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854" y="495300"/>
            <a:ext cx="1578146" cy="1006621"/>
          </a:xfrm>
          <a:prstGeom prst="rect">
            <a:avLst/>
          </a:prstGeom>
        </p:spPr>
      </p:pic>
      <p:sp>
        <p:nvSpPr>
          <p:cNvPr id="3" name="TextBox 15">
            <a:extLst>
              <a:ext uri="{FF2B5EF4-FFF2-40B4-BE49-F238E27FC236}">
                <a16:creationId xmlns:a16="http://schemas.microsoft.com/office/drawing/2014/main" id="{943B5D32-FB79-AC7A-C63B-CD4FDC7D7C5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6</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77018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B913-BEBF-0FF4-6EAC-74B401E8E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1585C5-31F8-C915-9BBC-BB07DEB94EB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1EA8F85C-6D06-104E-A6F2-3B8CF989AA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DFB0CD6A-C600-6C31-A800-51C4D9E3429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a:t>
            </a:r>
            <a:endParaRPr lang="en-BS" sz="4800" b="1" dirty="0"/>
          </a:p>
        </p:txBody>
      </p:sp>
      <p:sp>
        <p:nvSpPr>
          <p:cNvPr id="16" name="TextBox 10">
            <a:extLst>
              <a:ext uri="{FF2B5EF4-FFF2-40B4-BE49-F238E27FC236}">
                <a16:creationId xmlns:a16="http://schemas.microsoft.com/office/drawing/2014/main" id="{5DE3F30C-5E7A-A2A2-D456-5BC733614FE7}"/>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8D39A7D9-28AC-07F6-2F40-DB1B6123D4D9}"/>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D7E7CB4B-8E77-24DB-37B6-F09FF26A981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7" name="Content Placeholder 2">
            <a:extLst>
              <a:ext uri="{FF2B5EF4-FFF2-40B4-BE49-F238E27FC236}">
                <a16:creationId xmlns:a16="http://schemas.microsoft.com/office/drawing/2014/main" id="{21ED1466-54BC-83F8-A37A-F3156307C12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Open-source intelligence (OSINT) is the collection and analysis of data gathered from open sources (overt and publicly available sources) to produce actionable intelligence. (Wikipedia)</a:t>
            </a:r>
          </a:p>
          <a:p>
            <a:pPr marL="0" indent="0">
              <a:buNone/>
            </a:pPr>
            <a:endParaRPr lang="en-US" sz="2400" dirty="0"/>
          </a:p>
          <a:p>
            <a:pPr marL="0" indent="0">
              <a:buNone/>
            </a:pPr>
            <a:r>
              <a:rPr lang="en-US" dirty="0"/>
              <a:t>Gathering information from:</a:t>
            </a:r>
          </a:p>
          <a:p>
            <a:r>
              <a:rPr lang="en-US" dirty="0"/>
              <a:t>government sites</a:t>
            </a:r>
          </a:p>
          <a:p>
            <a:r>
              <a:rPr lang="en-US" dirty="0"/>
              <a:t>search engines (Google, …)</a:t>
            </a:r>
          </a:p>
          <a:p>
            <a:r>
              <a:rPr lang="en-US" dirty="0"/>
              <a:t>social media (Facebook, …)</a:t>
            </a:r>
          </a:p>
          <a:p>
            <a:r>
              <a:rPr lang="en-US" dirty="0"/>
              <a:t>maps</a:t>
            </a:r>
          </a:p>
          <a:p>
            <a:r>
              <a:rPr lang="en-US" dirty="0"/>
              <a:t>…</a:t>
            </a:r>
          </a:p>
        </p:txBody>
      </p:sp>
      <p:sp>
        <p:nvSpPr>
          <p:cNvPr id="13" name="Freeform 4">
            <a:extLst>
              <a:ext uri="{FF2B5EF4-FFF2-40B4-BE49-F238E27FC236}">
                <a16:creationId xmlns:a16="http://schemas.microsoft.com/office/drawing/2014/main" id="{E5F704C7-BF46-F311-2F60-44421366D0E5}"/>
              </a:ext>
            </a:extLst>
          </p:cNvPr>
          <p:cNvSpPr/>
          <p:nvPr/>
        </p:nvSpPr>
        <p:spPr>
          <a:xfrm>
            <a:off x="13424041" y="2508892"/>
            <a:ext cx="4132897" cy="6143495"/>
          </a:xfrm>
          <a:custGeom>
            <a:avLst/>
            <a:gdLst/>
            <a:ahLst/>
            <a:cxnLst/>
            <a:rect l="l" t="t" r="r" b="b"/>
            <a:pathLst>
              <a:path w="4132897" h="6143495">
                <a:moveTo>
                  <a:pt x="0" y="0"/>
                </a:moveTo>
                <a:lnTo>
                  <a:pt x="4132897" y="0"/>
                </a:lnTo>
                <a:lnTo>
                  <a:pt x="4132897" y="6143495"/>
                </a:lnTo>
                <a:lnTo>
                  <a:pt x="0" y="61434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S"/>
          </a:p>
        </p:txBody>
      </p:sp>
      <p:sp>
        <p:nvSpPr>
          <p:cNvPr id="15" name="Content Placeholder 2">
            <a:extLst>
              <a:ext uri="{FF2B5EF4-FFF2-40B4-BE49-F238E27FC236}">
                <a16:creationId xmlns:a16="http://schemas.microsoft.com/office/drawing/2014/main" id="{58B31FBB-D9F5-6F72-F3CA-EF075DA0EF40}"/>
              </a:ext>
            </a:extLst>
          </p:cNvPr>
          <p:cNvSpPr txBox="1">
            <a:spLocks/>
          </p:cNvSpPr>
          <p:nvPr/>
        </p:nvSpPr>
        <p:spPr>
          <a:xfrm>
            <a:off x="865170" y="8572500"/>
            <a:ext cx="15468600" cy="6750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And then extract/relate/infer new information with greater value/potential</a:t>
            </a:r>
            <a:endParaRPr lang="pt-BR" dirty="0"/>
          </a:p>
          <a:p>
            <a:endParaRPr lang="pt-BR" dirty="0"/>
          </a:p>
        </p:txBody>
      </p:sp>
      <p:sp>
        <p:nvSpPr>
          <p:cNvPr id="4" name="TextBox 15">
            <a:extLst>
              <a:ext uri="{FF2B5EF4-FFF2-40B4-BE49-F238E27FC236}">
                <a16:creationId xmlns:a16="http://schemas.microsoft.com/office/drawing/2014/main" id="{1053773D-4B27-0BD8-0A19-B9C65893A78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7</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583809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40FCF-B1EA-30CF-AAC5-EB2DC7535E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A737FF-1856-B303-72CD-17C44AB84042}"/>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10" name="TextBox 10">
            <a:extLst>
              <a:ext uri="{FF2B5EF4-FFF2-40B4-BE49-F238E27FC236}">
                <a16:creationId xmlns:a16="http://schemas.microsoft.com/office/drawing/2014/main" id="{5A1F6A71-8309-3551-AE9D-FC3C3A64359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1" name="TextBox 11">
            <a:extLst>
              <a:ext uri="{FF2B5EF4-FFF2-40B4-BE49-F238E27FC236}">
                <a16:creationId xmlns:a16="http://schemas.microsoft.com/office/drawing/2014/main" id="{F87D7337-E67F-13D3-6C40-4F3FAD610A97}"/>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F79F6B3B-AEC1-C37E-E019-895950E6C3D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33" name="Graphic 32">
            <a:extLst>
              <a:ext uri="{FF2B5EF4-FFF2-40B4-BE49-F238E27FC236}">
                <a16:creationId xmlns:a16="http://schemas.microsoft.com/office/drawing/2014/main" id="{57A07959-45B0-C7C5-0737-1E12C06103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extBox 7">
            <a:extLst>
              <a:ext uri="{FF2B5EF4-FFF2-40B4-BE49-F238E27FC236}">
                <a16:creationId xmlns:a16="http://schemas.microsoft.com/office/drawing/2014/main" id="{3B038D35-EAC3-5408-E288-31AA3A243D19}"/>
              </a:ext>
            </a:extLst>
          </p:cNvPr>
          <p:cNvSpPr txBox="1"/>
          <p:nvPr/>
        </p:nvSpPr>
        <p:spPr>
          <a:xfrm>
            <a:off x="1066800" y="4352841"/>
            <a:ext cx="12780947" cy="2024208"/>
          </a:xfrm>
          <a:prstGeom prst="rect">
            <a:avLst/>
          </a:prstGeom>
        </p:spPr>
        <p:txBody>
          <a:bodyPr wrap="square" lIns="0" tIns="0" rIns="0" bIns="0" rtlCol="0" anchor="t">
            <a:spAutoFit/>
          </a:bodyPr>
          <a:lstStyle/>
          <a:p>
            <a:pPr algn="l">
              <a:lnSpc>
                <a:spcPts val="16818"/>
              </a:lnSpc>
            </a:pPr>
            <a:r>
              <a:rPr lang="en-US" sz="11500" b="1" dirty="0">
                <a:solidFill>
                  <a:srgbClr val="343434"/>
                </a:solidFill>
                <a:latin typeface="Cooper Hewitt Bold"/>
                <a:ea typeface="Cooper Hewitt Bold"/>
                <a:cs typeface="Cooper Hewitt Bold"/>
                <a:sym typeface="Cooper Hewitt Bold"/>
              </a:rPr>
              <a:t>Prime Minister</a:t>
            </a:r>
          </a:p>
        </p:txBody>
      </p:sp>
      <p:pic>
        <p:nvPicPr>
          <p:cNvPr id="5" name="Picture 4" descr="Cartoon person in a suit and tie&#10;&#10;AI-generated content may be incorrect.">
            <a:extLst>
              <a:ext uri="{FF2B5EF4-FFF2-40B4-BE49-F238E27FC236}">
                <a16:creationId xmlns:a16="http://schemas.microsoft.com/office/drawing/2014/main" id="{F7B8F55A-A709-900A-44BC-941921B976DD}"/>
              </a:ext>
            </a:extLst>
          </p:cNvPr>
          <p:cNvPicPr>
            <a:picLocks noChangeAspect="1"/>
          </p:cNvPicPr>
          <p:nvPr/>
        </p:nvPicPr>
        <p:blipFill>
          <a:blip r:embed="rId7"/>
          <a:stretch>
            <a:fillRect/>
          </a:stretch>
        </p:blipFill>
        <p:spPr>
          <a:xfrm>
            <a:off x="11956472" y="2834040"/>
            <a:ext cx="5143500" cy="5143500"/>
          </a:xfrm>
          <a:prstGeom prst="rect">
            <a:avLst/>
          </a:prstGeom>
        </p:spPr>
      </p:pic>
      <p:sp>
        <p:nvSpPr>
          <p:cNvPr id="4" name="TextBox 15">
            <a:extLst>
              <a:ext uri="{FF2B5EF4-FFF2-40B4-BE49-F238E27FC236}">
                <a16:creationId xmlns:a16="http://schemas.microsoft.com/office/drawing/2014/main" id="{52785325-3EDA-0CDD-5B44-24100E5F44C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8</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31958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62E26-A04B-BE5E-702D-7F8DFA61672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AAF556-0429-177F-C0E0-7F726A3C4A5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80DEDEF6-6E83-6AA4-5E8F-C2DB2174A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CDCA684F-8138-221A-B395-6CF59C1F2D5E}"/>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Portal do Governo</a:t>
            </a:r>
            <a:endParaRPr lang="en-BS" sz="4800" b="1" dirty="0"/>
          </a:p>
        </p:txBody>
      </p:sp>
      <p:sp>
        <p:nvSpPr>
          <p:cNvPr id="7" name="Content Placeholder 2">
            <a:extLst>
              <a:ext uri="{FF2B5EF4-FFF2-40B4-BE49-F238E27FC236}">
                <a16:creationId xmlns:a16="http://schemas.microsoft.com/office/drawing/2014/main" id="{82AD0BA9-1384-57E8-B796-4595D0A22A4F}"/>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9" name="Picture 8">
            <a:hlinkClick r:id="rId7"/>
            <a:extLst>
              <a:ext uri="{FF2B5EF4-FFF2-40B4-BE49-F238E27FC236}">
                <a16:creationId xmlns:a16="http://schemas.microsoft.com/office/drawing/2014/main" id="{05B420A9-A729-1A36-F3F8-80E834A4B8C9}"/>
              </a:ext>
            </a:extLst>
          </p:cNvPr>
          <p:cNvPicPr>
            <a:picLocks noChangeAspect="1"/>
          </p:cNvPicPr>
          <p:nvPr/>
        </p:nvPicPr>
        <p:blipFill>
          <a:blip r:embed="rId8"/>
          <a:stretch>
            <a:fillRect/>
          </a:stretch>
        </p:blipFill>
        <p:spPr>
          <a:xfrm>
            <a:off x="8991601" y="2352907"/>
            <a:ext cx="7010400" cy="6638694"/>
          </a:xfrm>
          <a:prstGeom prst="rect">
            <a:avLst/>
          </a:prstGeom>
        </p:spPr>
      </p:pic>
      <p:sp>
        <p:nvSpPr>
          <p:cNvPr id="16" name="TextBox 10">
            <a:extLst>
              <a:ext uri="{FF2B5EF4-FFF2-40B4-BE49-F238E27FC236}">
                <a16:creationId xmlns:a16="http://schemas.microsoft.com/office/drawing/2014/main" id="{42BA770B-5D17-56CE-DEEC-7E6D48ED353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B81AA1C3-3FBF-0E29-45EA-521C4029FA2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F98DFE9B-1B0B-54CA-C085-CC16262775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9"/>
            <a:extLst>
              <a:ext uri="{FF2B5EF4-FFF2-40B4-BE49-F238E27FC236}">
                <a16:creationId xmlns:a16="http://schemas.microsoft.com/office/drawing/2014/main" id="{DCCD7FBB-849B-514D-2FBF-C95B0CF132B3}"/>
              </a:ext>
            </a:extLst>
          </p:cNvPr>
          <p:cNvPicPr>
            <a:picLocks noChangeAspect="1"/>
          </p:cNvPicPr>
          <p:nvPr/>
        </p:nvPicPr>
        <p:blipFill>
          <a:blip r:embed="rId10"/>
          <a:stretch>
            <a:fillRect/>
          </a:stretch>
        </p:blipFill>
        <p:spPr>
          <a:xfrm>
            <a:off x="2362200" y="3692351"/>
            <a:ext cx="4572000" cy="4270549"/>
          </a:xfrm>
          <a:prstGeom prst="rect">
            <a:avLst/>
          </a:prstGeom>
        </p:spPr>
      </p:pic>
      <p:sp>
        <p:nvSpPr>
          <p:cNvPr id="5" name="Content Placeholder 2">
            <a:extLst>
              <a:ext uri="{FF2B5EF4-FFF2-40B4-BE49-F238E27FC236}">
                <a16:creationId xmlns:a16="http://schemas.microsoft.com/office/drawing/2014/main" id="{DB85D7F5-3628-EB03-7567-DE801056A7CB}"/>
              </a:ext>
            </a:extLst>
          </p:cNvPr>
          <p:cNvSpPr txBox="1">
            <a:spLocks/>
          </p:cNvSpPr>
          <p:nvPr/>
        </p:nvSpPr>
        <p:spPr>
          <a:xfrm>
            <a:off x="1012654" y="27733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dirty="0"/>
              <a:t>  </a:t>
            </a:r>
          </a:p>
        </p:txBody>
      </p:sp>
      <p:sp>
        <p:nvSpPr>
          <p:cNvPr id="8" name="Content Placeholder 2">
            <a:extLst>
              <a:ext uri="{FF2B5EF4-FFF2-40B4-BE49-F238E27FC236}">
                <a16:creationId xmlns:a16="http://schemas.microsoft.com/office/drawing/2014/main" id="{355EE03B-0C0C-ECEB-3B58-8CBB6D05454C}"/>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b="1" dirty="0">
                <a:solidFill>
                  <a:srgbClr val="000000"/>
                </a:solidFill>
                <a:effectLst/>
                <a:latin typeface="Calibri" panose="020F0502020204030204" pitchFamily="34" charset="0"/>
              </a:rPr>
              <a:t>Hint</a:t>
            </a:r>
            <a:r>
              <a:rPr lang="en-US" sz="3200" dirty="0">
                <a:solidFill>
                  <a:srgbClr val="000000"/>
                </a:solidFill>
                <a:effectLst/>
                <a:latin typeface="Calibri" panose="020F0502020204030204" pitchFamily="34" charset="0"/>
              </a:rPr>
              <a:t>: Prior administrations, officials, ...</a:t>
            </a:r>
            <a:endParaRPr lang="pt-BR" dirty="0"/>
          </a:p>
        </p:txBody>
      </p:sp>
      <p:sp>
        <p:nvSpPr>
          <p:cNvPr id="6" name="TextBox 15">
            <a:extLst>
              <a:ext uri="{FF2B5EF4-FFF2-40B4-BE49-F238E27FC236}">
                <a16:creationId xmlns:a16="http://schemas.microsoft.com/office/drawing/2014/main" id="{D529843B-0018-6191-91B6-F6971BE8097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9</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119525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1329</TotalTime>
  <Words>4670</Words>
  <Application>Microsoft Office PowerPoint</Application>
  <PresentationFormat>Custom</PresentationFormat>
  <Paragraphs>773</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DM Sans</vt:lpstr>
      <vt:lpstr>Arial</vt:lpstr>
      <vt:lpstr>Calibri</vt:lpstr>
      <vt:lpstr>Aptos</vt:lpstr>
      <vt:lpstr>Cooper Hewitt Bold</vt:lpstr>
      <vt:lpstr>DM Sans Bold</vt:lpstr>
      <vt:lpstr>Cooper Hewitt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Private Business, Public Fallout</dc:title>
  <cp:lastModifiedBy>Pedro Vieira</cp:lastModifiedBy>
  <cp:revision>111</cp:revision>
  <dcterms:created xsi:type="dcterms:W3CDTF">2006-08-16T00:00:00Z</dcterms:created>
  <dcterms:modified xsi:type="dcterms:W3CDTF">2025-04-27T15:19:19Z</dcterms:modified>
  <dc:identifier>DAGjx1WIT8Y</dc:identifier>
</cp:coreProperties>
</file>